
<file path=[Content_Types].xml><?xml version="1.0" encoding="utf-8"?>
<Types xmlns="http://schemas.openxmlformats.org/package/2006/content-types">
  <Default Extension="png" ContentType="image/png"/>
  <Default Extension="emf" ContentType="image/x-emf"/>
  <Default Extension="webp"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389" autoAdjust="0"/>
  </p:normalViewPr>
  <p:slideViewPr>
    <p:cSldViewPr snapToGrid="0">
      <p:cViewPr varScale="1">
        <p:scale>
          <a:sx n="64" d="100"/>
          <a:sy n="64" d="100"/>
        </p:scale>
        <p:origin x="13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96F69-E4D5-4CD3-9F32-C9C43B119FB9}" type="datetimeFigureOut">
              <a:rPr lang="en-US" smtClean="0"/>
              <a:t>6/10/2019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1AEF99-1B48-4ED3-A7D3-FC4F135E9724}" type="slidenum">
              <a:rPr lang="en-US" smtClean="0"/>
              <a:t>‹#›</a:t>
            </a:fld>
            <a:endParaRPr lang="en-US"/>
          </a:p>
        </p:txBody>
      </p:sp>
    </p:spTree>
    <p:extLst>
      <p:ext uri="{BB962C8B-B14F-4D97-AF65-F5344CB8AC3E}">
        <p14:creationId xmlns:p14="http://schemas.microsoft.com/office/powerpoint/2010/main" val="427035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a:t>
            </a:r>
            <a:r>
              <a:rPr lang="en-US" baseline="0" dirty="0" smtClean="0"/>
              <a:t> species display differential patterns in catch time series. Noticeably, squids show an increasing trend while others show decreasing trends. </a:t>
            </a:r>
            <a:endParaRPr lang="en-US" dirty="0"/>
          </a:p>
        </p:txBody>
      </p:sp>
      <p:sp>
        <p:nvSpPr>
          <p:cNvPr id="4" name="Slide Number Placeholder 3"/>
          <p:cNvSpPr>
            <a:spLocks noGrp="1"/>
          </p:cNvSpPr>
          <p:nvPr>
            <p:ph type="sldNum" sz="quarter" idx="10"/>
          </p:nvPr>
        </p:nvSpPr>
        <p:spPr/>
        <p:txBody>
          <a:bodyPr/>
          <a:lstStyle/>
          <a:p>
            <a:fld id="{1D1AEF99-1B48-4ED3-A7D3-FC4F135E9724}" type="slidenum">
              <a:rPr lang="en-US" smtClean="0"/>
              <a:t>2</a:t>
            </a:fld>
            <a:endParaRPr lang="en-US"/>
          </a:p>
        </p:txBody>
      </p:sp>
    </p:spTree>
    <p:extLst>
      <p:ext uri="{BB962C8B-B14F-4D97-AF65-F5344CB8AC3E}">
        <p14:creationId xmlns:p14="http://schemas.microsoft.com/office/powerpoint/2010/main" val="32693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studies found that different</a:t>
            </a:r>
            <a:r>
              <a:rPr lang="en-US" baseline="0" dirty="0" smtClean="0"/>
              <a:t>ial population responses to fishing and climate warming; e.g., on the left hand side, for the overfished populations some recovered but some did not. On the right hand side, warming leads to increases, decreases or no changes in productivity among different species.</a:t>
            </a:r>
            <a:endParaRPr lang="en-US" dirty="0"/>
          </a:p>
        </p:txBody>
      </p:sp>
      <p:sp>
        <p:nvSpPr>
          <p:cNvPr id="4" name="Slide Number Placeholder 3"/>
          <p:cNvSpPr>
            <a:spLocks noGrp="1"/>
          </p:cNvSpPr>
          <p:nvPr>
            <p:ph type="sldNum" sz="quarter" idx="10"/>
          </p:nvPr>
        </p:nvSpPr>
        <p:spPr/>
        <p:txBody>
          <a:bodyPr/>
          <a:lstStyle/>
          <a:p>
            <a:fld id="{1D1AEF99-1B48-4ED3-A7D3-FC4F135E9724}" type="slidenum">
              <a:rPr lang="en-US" smtClean="0"/>
              <a:t>3</a:t>
            </a:fld>
            <a:endParaRPr lang="en-US"/>
          </a:p>
        </p:txBody>
      </p:sp>
    </p:spTree>
    <p:extLst>
      <p:ext uri="{BB962C8B-B14F-4D97-AF65-F5344CB8AC3E}">
        <p14:creationId xmlns:p14="http://schemas.microsoft.com/office/powerpoint/2010/main" val="57080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AEF99-1B48-4ED3-A7D3-FC4F135E9724}" type="slidenum">
              <a:rPr lang="en-US" smtClean="0"/>
              <a:t>4</a:t>
            </a:fld>
            <a:endParaRPr lang="en-US"/>
          </a:p>
        </p:txBody>
      </p:sp>
    </p:spTree>
    <p:extLst>
      <p:ext uri="{BB962C8B-B14F-4D97-AF65-F5344CB8AC3E}">
        <p14:creationId xmlns:p14="http://schemas.microsoft.com/office/powerpoint/2010/main" val="109149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of these life history</a:t>
            </a:r>
            <a:r>
              <a:rPr lang="en-US" baseline="0" dirty="0" smtClean="0"/>
              <a:t> traits are potentially useful to depict population abundance changes (body size, age-at-maturity, and mortality). Litter size is not related to population abundance changes.</a:t>
            </a:r>
            <a:endParaRPr lang="en-US" dirty="0"/>
          </a:p>
        </p:txBody>
      </p:sp>
      <p:sp>
        <p:nvSpPr>
          <p:cNvPr id="4" name="Slide Number Placeholder 3"/>
          <p:cNvSpPr>
            <a:spLocks noGrp="1"/>
          </p:cNvSpPr>
          <p:nvPr>
            <p:ph type="sldNum" sz="quarter" idx="10"/>
          </p:nvPr>
        </p:nvSpPr>
        <p:spPr/>
        <p:txBody>
          <a:bodyPr/>
          <a:lstStyle/>
          <a:p>
            <a:fld id="{1D1AEF99-1B48-4ED3-A7D3-FC4F135E9724}" type="slidenum">
              <a:rPr lang="en-US" smtClean="0"/>
              <a:t>5</a:t>
            </a:fld>
            <a:endParaRPr lang="en-US"/>
          </a:p>
        </p:txBody>
      </p:sp>
    </p:spTree>
    <p:extLst>
      <p:ext uri="{BB962C8B-B14F-4D97-AF65-F5344CB8AC3E}">
        <p14:creationId xmlns:p14="http://schemas.microsoft.com/office/powerpoint/2010/main" val="1723992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from</a:t>
            </a:r>
            <a:r>
              <a:rPr lang="en-US" baseline="0" dirty="0" smtClean="0"/>
              <a:t> </a:t>
            </a:r>
            <a:r>
              <a:rPr lang="en-US" baseline="0" dirty="0" err="1" smtClean="0"/>
              <a:t>Quetglas</a:t>
            </a:r>
            <a:r>
              <a:rPr lang="en-US" baseline="0" dirty="0" smtClean="0"/>
              <a:t> et al. (2016). Squids and elasmobranchs represent fast vs. slow life history types, respectively. Fast life history species with high population turnover rates are hypothesized to be less sensitive to fishing compared to slow life history species. Examining the relationship between population density and fishing intensity (in the panels below), authors found no relationships between abundance and fishing intensity for squids, but abundances decline with fishing intensity for elasmobranchs, supporting the hypothesis.</a:t>
            </a:r>
            <a:endParaRPr lang="en-US" dirty="0"/>
          </a:p>
        </p:txBody>
      </p:sp>
      <p:sp>
        <p:nvSpPr>
          <p:cNvPr id="4" name="Slide Number Placeholder 3"/>
          <p:cNvSpPr>
            <a:spLocks noGrp="1"/>
          </p:cNvSpPr>
          <p:nvPr>
            <p:ph type="sldNum" sz="quarter" idx="10"/>
          </p:nvPr>
        </p:nvSpPr>
        <p:spPr/>
        <p:txBody>
          <a:bodyPr/>
          <a:lstStyle/>
          <a:p>
            <a:fld id="{1D1AEF99-1B48-4ED3-A7D3-FC4F135E9724}" type="slidenum">
              <a:rPr lang="en-US" smtClean="0"/>
              <a:t>6</a:t>
            </a:fld>
            <a:endParaRPr lang="en-US"/>
          </a:p>
        </p:txBody>
      </p:sp>
    </p:spTree>
    <p:extLst>
      <p:ext uri="{BB962C8B-B14F-4D97-AF65-F5344CB8AC3E}">
        <p14:creationId xmlns:p14="http://schemas.microsoft.com/office/powerpoint/2010/main" val="2489226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a:t>
            </a:r>
            <a:r>
              <a:rPr lang="en-US" baseline="0" dirty="0" smtClean="0"/>
              <a:t> a lack of long-term monitoring for most species in Taiwan, </a:t>
            </a:r>
            <a:r>
              <a:rPr lang="en-US" dirty="0" smtClean="0"/>
              <a:t>there are tremendous opportunities for such assessment. For example,</a:t>
            </a:r>
            <a:r>
              <a:rPr lang="en-US" baseline="0" dirty="0" smtClean="0"/>
              <a:t> many reef fishes are harvested recreationally or opportunistically, but there is a lack of knowledge on their sensitivity to fisheries exploitation.</a:t>
            </a:r>
            <a:endParaRPr lang="en-US" dirty="0"/>
          </a:p>
        </p:txBody>
      </p:sp>
      <p:sp>
        <p:nvSpPr>
          <p:cNvPr id="4" name="Slide Number Placeholder 3"/>
          <p:cNvSpPr>
            <a:spLocks noGrp="1"/>
          </p:cNvSpPr>
          <p:nvPr>
            <p:ph type="sldNum" sz="quarter" idx="10"/>
          </p:nvPr>
        </p:nvSpPr>
        <p:spPr/>
        <p:txBody>
          <a:bodyPr/>
          <a:lstStyle/>
          <a:p>
            <a:fld id="{1D1AEF99-1B48-4ED3-A7D3-FC4F135E9724}" type="slidenum">
              <a:rPr lang="en-US" smtClean="0"/>
              <a:t>7</a:t>
            </a:fld>
            <a:endParaRPr lang="en-US"/>
          </a:p>
        </p:txBody>
      </p:sp>
    </p:spTree>
    <p:extLst>
      <p:ext uri="{BB962C8B-B14F-4D97-AF65-F5344CB8AC3E}">
        <p14:creationId xmlns:p14="http://schemas.microsoft.com/office/powerpoint/2010/main" val="883588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BCE8CC-8D19-438D-AC87-8AC8DC72CA1A}" type="datetime1">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49052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F73FF9-3394-43EC-8B93-5169AF7A8530}" type="datetime1">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256429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54BB3A-94DF-4D09-9F66-D2A4CE23E685}" type="datetime1">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238233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1AFF6-834B-40FB-BDEF-A3B0546DEA9C}" type="datetime1">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14959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7C8ABD-F718-46E7-9C02-8439BF19E632}" type="datetime1">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133437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673757-1886-4DBA-8343-746CE931FCB5}" type="datetime1">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2866945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0C66AE-B51F-41E6-846A-15832E6B3004}" type="datetime1">
              <a:rPr lang="en-US" smtClean="0"/>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126732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D337EE-7EB1-4D57-8A55-2511CCE0376D}" type="datetime1">
              <a:rPr lang="en-US" smtClean="0"/>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254684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6B463-DDEB-4306-A47B-377D683F75EA}" type="datetime1">
              <a:rPr lang="en-US" smtClean="0"/>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132716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6B3830-6AE4-4785-8DCB-5FB3A682F80D}" type="datetime1">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69867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00449E-DE3F-40D1-A5B5-2A687BFEB061}" type="datetime1">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A5E5A-8D7A-4600-9BA7-5D90FF3452DE}" type="slidenum">
              <a:rPr lang="en-US" smtClean="0"/>
              <a:t>‹#›</a:t>
            </a:fld>
            <a:endParaRPr lang="en-US"/>
          </a:p>
        </p:txBody>
      </p:sp>
    </p:spTree>
    <p:extLst>
      <p:ext uri="{BB962C8B-B14F-4D97-AF65-F5344CB8AC3E}">
        <p14:creationId xmlns:p14="http://schemas.microsoft.com/office/powerpoint/2010/main" val="297027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0B520-FB8B-4161-A535-BAABCFC75188}" type="datetime1">
              <a:rPr lang="en-US" smtClean="0"/>
              <a:t>6/10/2019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A5E5A-8D7A-4600-9BA7-5D90FF3452DE}" type="slidenum">
              <a:rPr lang="en-US" smtClean="0"/>
              <a:t>‹#›</a:t>
            </a:fld>
            <a:endParaRPr lang="en-US"/>
          </a:p>
        </p:txBody>
      </p:sp>
    </p:spTree>
    <p:extLst>
      <p:ext uri="{BB962C8B-B14F-4D97-AF65-F5344CB8AC3E}">
        <p14:creationId xmlns:p14="http://schemas.microsoft.com/office/powerpoint/2010/main" val="2688130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webp"/></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1.emf"/><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1.emf"/><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30779" y="2399605"/>
            <a:ext cx="7710488" cy="4182700"/>
          </a:xfrm>
          <a:prstGeom prst="rect">
            <a:avLst/>
          </a:prstGeom>
        </p:spPr>
      </p:pic>
      <p:sp>
        <p:nvSpPr>
          <p:cNvPr id="2" name="Title 1"/>
          <p:cNvSpPr>
            <a:spLocks noGrp="1"/>
          </p:cNvSpPr>
          <p:nvPr>
            <p:ph type="ctrTitle"/>
          </p:nvPr>
        </p:nvSpPr>
        <p:spPr>
          <a:xfrm>
            <a:off x="736601" y="64026"/>
            <a:ext cx="7772400" cy="2387600"/>
          </a:xfrm>
        </p:spPr>
        <p:txBody>
          <a:bodyPr>
            <a:normAutofit fontScale="90000"/>
          </a:bodyPr>
          <a:lstStyle/>
          <a:p>
            <a:r>
              <a:rPr lang="en-US" dirty="0"/>
              <a:t>Evaluation of risk of decline for coastal </a:t>
            </a:r>
            <a:r>
              <a:rPr lang="en-US" dirty="0" smtClean="0"/>
              <a:t>fisheries species</a:t>
            </a:r>
            <a:endParaRPr lang="en-US" dirty="0"/>
          </a:p>
        </p:txBody>
      </p:sp>
      <p:sp>
        <p:nvSpPr>
          <p:cNvPr id="4" name="Slide Number Placeholder 3"/>
          <p:cNvSpPr>
            <a:spLocks noGrp="1"/>
          </p:cNvSpPr>
          <p:nvPr>
            <p:ph type="sldNum" sz="quarter" idx="12"/>
          </p:nvPr>
        </p:nvSpPr>
        <p:spPr/>
        <p:txBody>
          <a:bodyPr/>
          <a:lstStyle/>
          <a:p>
            <a:fld id="{5E7A5E5A-8D7A-4600-9BA7-5D90FF3452DE}" type="slidenum">
              <a:rPr lang="en-US" smtClean="0"/>
              <a:t>1</a:t>
            </a:fld>
            <a:endParaRPr lang="en-US"/>
          </a:p>
        </p:txBody>
      </p:sp>
      <p:sp>
        <p:nvSpPr>
          <p:cNvPr id="6" name="Rectangle 5"/>
          <p:cNvSpPr/>
          <p:nvPr/>
        </p:nvSpPr>
        <p:spPr>
          <a:xfrm>
            <a:off x="3462867" y="3225800"/>
            <a:ext cx="4690533" cy="846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19600" y="4004733"/>
            <a:ext cx="2480733" cy="486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202269" y="3297234"/>
            <a:ext cx="6858000" cy="1655762"/>
          </a:xfrm>
        </p:spPr>
        <p:txBody>
          <a:bodyPr/>
          <a:lstStyle/>
          <a:p>
            <a:r>
              <a:rPr lang="en-US" dirty="0" smtClean="0"/>
              <a:t>Hui-Yu Wang &amp; JP Chen</a:t>
            </a:r>
            <a:endParaRPr lang="en-US" dirty="0"/>
          </a:p>
        </p:txBody>
      </p:sp>
    </p:spTree>
    <p:extLst>
      <p:ext uri="{BB962C8B-B14F-4D97-AF65-F5344CB8AC3E}">
        <p14:creationId xmlns:p14="http://schemas.microsoft.com/office/powerpoint/2010/main" val="2284272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658" y="203718"/>
            <a:ext cx="9144000" cy="779716"/>
          </a:xfrm>
        </p:spPr>
        <p:txBody>
          <a:bodyPr>
            <a:noAutofit/>
          </a:bodyPr>
          <a:lstStyle/>
          <a:p>
            <a:r>
              <a:rPr lang="en-US" sz="3700" dirty="0" smtClean="0"/>
              <a:t>Trends in catch time series for fisheries species</a:t>
            </a:r>
            <a:endParaRPr lang="en-US" sz="37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105" y="1084143"/>
            <a:ext cx="3366468" cy="263706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70" y="4028330"/>
            <a:ext cx="5943108" cy="2432103"/>
          </a:xfrm>
          <a:prstGeom prst="rect">
            <a:avLst/>
          </a:prstGeom>
        </p:spPr>
      </p:pic>
      <p:sp>
        <p:nvSpPr>
          <p:cNvPr id="9" name="Rectangle 8"/>
          <p:cNvSpPr/>
          <p:nvPr/>
        </p:nvSpPr>
        <p:spPr>
          <a:xfrm>
            <a:off x="532812" y="6448927"/>
            <a:ext cx="3554948" cy="369332"/>
          </a:xfrm>
          <a:prstGeom prst="rect">
            <a:avLst/>
          </a:prstGeom>
        </p:spPr>
        <p:txBody>
          <a:bodyPr wrap="none">
            <a:spAutoFit/>
          </a:bodyPr>
          <a:lstStyle/>
          <a:p>
            <a:r>
              <a:rPr lang="en-US" dirty="0" smtClean="0"/>
              <a:t>https://sustainablefisheries-uw.org/</a:t>
            </a:r>
            <a:endParaRPr lang="en-US" dirty="0"/>
          </a:p>
        </p:txBody>
      </p:sp>
      <p:sp>
        <p:nvSpPr>
          <p:cNvPr id="10" name="Rectangle 9"/>
          <p:cNvSpPr/>
          <p:nvPr/>
        </p:nvSpPr>
        <p:spPr>
          <a:xfrm>
            <a:off x="532812" y="3741508"/>
            <a:ext cx="2453813" cy="369332"/>
          </a:xfrm>
          <a:prstGeom prst="rect">
            <a:avLst/>
          </a:prstGeom>
        </p:spPr>
        <p:txBody>
          <a:bodyPr wrap="none">
            <a:spAutoFit/>
          </a:bodyPr>
          <a:lstStyle/>
          <a:p>
            <a:r>
              <a:rPr lang="en-US" dirty="0" smtClean="0"/>
              <a:t>https://en.wikipedia.org</a:t>
            </a:r>
            <a:endParaRPr lang="en-US" dirty="0"/>
          </a:p>
        </p:txBody>
      </p:sp>
      <p:pic>
        <p:nvPicPr>
          <p:cNvPr id="12" name="Picture 11"/>
          <p:cNvPicPr>
            <a:picLocks noChangeAspect="1"/>
          </p:cNvPicPr>
          <p:nvPr/>
        </p:nvPicPr>
        <p:blipFill>
          <a:blip r:embed="rId5"/>
          <a:stretch>
            <a:fillRect/>
          </a:stretch>
        </p:blipFill>
        <p:spPr>
          <a:xfrm>
            <a:off x="3599573" y="1165140"/>
            <a:ext cx="4019550" cy="2143125"/>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6626" y="4008032"/>
            <a:ext cx="1610992" cy="1184170"/>
          </a:xfrm>
          <a:prstGeom prst="rect">
            <a:avLst/>
          </a:prstGeom>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58323" y="1283428"/>
            <a:ext cx="1575269" cy="953274"/>
          </a:xfrm>
          <a:prstGeom prst="rect">
            <a:avLst/>
          </a:prstGeom>
        </p:spPr>
      </p:pic>
      <p:sp>
        <p:nvSpPr>
          <p:cNvPr id="16" name="Rectangle 15"/>
          <p:cNvSpPr/>
          <p:nvPr/>
        </p:nvSpPr>
        <p:spPr>
          <a:xfrm>
            <a:off x="3959865" y="3317223"/>
            <a:ext cx="3498458" cy="369332"/>
          </a:xfrm>
          <a:prstGeom prst="rect">
            <a:avLst/>
          </a:prstGeom>
        </p:spPr>
        <p:txBody>
          <a:bodyPr wrap="none">
            <a:spAutoFit/>
          </a:bodyPr>
          <a:lstStyle/>
          <a:p>
            <a:r>
              <a:rPr lang="en-US" dirty="0" smtClean="0"/>
              <a:t>https://research4committees.blog/</a:t>
            </a:r>
            <a:endParaRPr lang="en-US" dirty="0"/>
          </a:p>
        </p:txBody>
      </p:sp>
      <p:pic>
        <p:nvPicPr>
          <p:cNvPr id="17" name="Picture 16"/>
          <p:cNvPicPr>
            <a:picLocks noChangeAspect="1"/>
          </p:cNvPicPr>
          <p:nvPr/>
        </p:nvPicPr>
        <p:blipFill>
          <a:blip r:embed="rId8"/>
          <a:stretch>
            <a:fillRect/>
          </a:stretch>
        </p:blipFill>
        <p:spPr>
          <a:xfrm>
            <a:off x="5621400" y="3865433"/>
            <a:ext cx="3522600" cy="2595000"/>
          </a:xfrm>
          <a:prstGeom prst="rect">
            <a:avLst/>
          </a:prstGeom>
        </p:spPr>
      </p:pic>
      <p:sp>
        <p:nvSpPr>
          <p:cNvPr id="18" name="TextBox 17"/>
          <p:cNvSpPr txBox="1"/>
          <p:nvPr/>
        </p:nvSpPr>
        <p:spPr>
          <a:xfrm>
            <a:off x="5892535" y="6460433"/>
            <a:ext cx="3141057" cy="369332"/>
          </a:xfrm>
          <a:prstGeom prst="rect">
            <a:avLst/>
          </a:prstGeom>
          <a:noFill/>
        </p:spPr>
        <p:txBody>
          <a:bodyPr wrap="square" rtlCol="0">
            <a:spAutoFit/>
          </a:bodyPr>
          <a:lstStyle/>
          <a:p>
            <a:r>
              <a:rPr lang="en-US" i="1" dirty="0" err="1" smtClean="0"/>
              <a:t>Arkhipkin</a:t>
            </a:r>
            <a:r>
              <a:rPr lang="en-US" i="1" dirty="0" smtClean="0"/>
              <a:t> et al. 2015</a:t>
            </a:r>
            <a:endParaRPr lang="en-US" i="1" dirty="0"/>
          </a:p>
        </p:txBody>
      </p:sp>
      <p:pic>
        <p:nvPicPr>
          <p:cNvPr id="20" name="Pictur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24063" y="3961846"/>
            <a:ext cx="1631159" cy="975149"/>
          </a:xfrm>
          <a:prstGeom prst="rect">
            <a:avLst/>
          </a:prstGeom>
        </p:spPr>
      </p:pic>
      <p:sp>
        <p:nvSpPr>
          <p:cNvPr id="2" name="TextBox 1"/>
          <p:cNvSpPr txBox="1"/>
          <p:nvPr/>
        </p:nvSpPr>
        <p:spPr>
          <a:xfrm>
            <a:off x="914402" y="2091194"/>
            <a:ext cx="1725432" cy="430887"/>
          </a:xfrm>
          <a:prstGeom prst="rect">
            <a:avLst/>
          </a:prstGeom>
          <a:noFill/>
        </p:spPr>
        <p:txBody>
          <a:bodyPr wrap="square" rtlCol="0">
            <a:spAutoFit/>
          </a:bodyPr>
          <a:lstStyle/>
          <a:p>
            <a:r>
              <a:rPr lang="en-US" sz="2200" dirty="0" smtClean="0"/>
              <a:t>Atlantic cod</a:t>
            </a:r>
            <a:endParaRPr lang="en-US" sz="2200" dirty="0"/>
          </a:p>
        </p:txBody>
      </p:sp>
      <p:sp>
        <p:nvSpPr>
          <p:cNvPr id="19" name="TextBox 18"/>
          <p:cNvSpPr txBox="1"/>
          <p:nvPr/>
        </p:nvSpPr>
        <p:spPr>
          <a:xfrm>
            <a:off x="7426519" y="2306637"/>
            <a:ext cx="1725432" cy="430887"/>
          </a:xfrm>
          <a:prstGeom prst="rect">
            <a:avLst/>
          </a:prstGeom>
          <a:noFill/>
        </p:spPr>
        <p:txBody>
          <a:bodyPr wrap="square" rtlCol="0">
            <a:spAutoFit/>
          </a:bodyPr>
          <a:lstStyle/>
          <a:p>
            <a:r>
              <a:rPr lang="en-US" sz="2200" dirty="0" smtClean="0"/>
              <a:t>European eel</a:t>
            </a:r>
            <a:endParaRPr lang="en-US" sz="2200" dirty="0"/>
          </a:p>
        </p:txBody>
      </p:sp>
      <p:sp>
        <p:nvSpPr>
          <p:cNvPr id="21" name="TextBox 20"/>
          <p:cNvSpPr txBox="1"/>
          <p:nvPr/>
        </p:nvSpPr>
        <p:spPr>
          <a:xfrm>
            <a:off x="1892411" y="4225831"/>
            <a:ext cx="1948068" cy="430887"/>
          </a:xfrm>
          <a:prstGeom prst="rect">
            <a:avLst/>
          </a:prstGeom>
          <a:noFill/>
        </p:spPr>
        <p:txBody>
          <a:bodyPr wrap="square" rtlCol="0">
            <a:spAutoFit/>
          </a:bodyPr>
          <a:lstStyle/>
          <a:p>
            <a:r>
              <a:rPr lang="en-US" sz="2200" dirty="0" smtClean="0"/>
              <a:t>Tuna-like fishes</a:t>
            </a:r>
            <a:endParaRPr lang="en-US" sz="2200" dirty="0"/>
          </a:p>
        </p:txBody>
      </p:sp>
      <p:sp>
        <p:nvSpPr>
          <p:cNvPr id="22" name="TextBox 21"/>
          <p:cNvSpPr txBox="1"/>
          <p:nvPr/>
        </p:nvSpPr>
        <p:spPr>
          <a:xfrm>
            <a:off x="7599563" y="3707478"/>
            <a:ext cx="1658351" cy="1107996"/>
          </a:xfrm>
          <a:prstGeom prst="rect">
            <a:avLst/>
          </a:prstGeom>
          <a:noFill/>
        </p:spPr>
        <p:txBody>
          <a:bodyPr wrap="square" rtlCol="0">
            <a:spAutoFit/>
          </a:bodyPr>
          <a:lstStyle/>
          <a:p>
            <a:r>
              <a:rPr lang="en-US" sz="2200" dirty="0" smtClean="0"/>
              <a:t>Squids show different trends</a:t>
            </a:r>
            <a:endParaRPr lang="en-US" sz="2200" dirty="0"/>
          </a:p>
        </p:txBody>
      </p:sp>
      <p:sp>
        <p:nvSpPr>
          <p:cNvPr id="3" name="Slide Number Placeholder 2"/>
          <p:cNvSpPr>
            <a:spLocks noGrp="1"/>
          </p:cNvSpPr>
          <p:nvPr>
            <p:ph type="sldNum" sz="quarter" idx="12"/>
          </p:nvPr>
        </p:nvSpPr>
        <p:spPr/>
        <p:txBody>
          <a:bodyPr/>
          <a:lstStyle/>
          <a:p>
            <a:fld id="{5E7A5E5A-8D7A-4600-9BA7-5D90FF3452DE}" type="slidenum">
              <a:rPr lang="en-US" smtClean="0"/>
              <a:t>2</a:t>
            </a:fld>
            <a:endParaRPr lang="en-US"/>
          </a:p>
        </p:txBody>
      </p:sp>
    </p:spTree>
    <p:extLst>
      <p:ext uri="{BB962C8B-B14F-4D97-AF65-F5344CB8AC3E}">
        <p14:creationId xmlns:p14="http://schemas.microsoft.com/office/powerpoint/2010/main" val="557585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126589"/>
            <a:ext cx="8245005" cy="1325563"/>
          </a:xfrm>
        </p:spPr>
        <p:txBody>
          <a:bodyPr>
            <a:normAutofit/>
          </a:bodyPr>
          <a:lstStyle/>
          <a:p>
            <a:r>
              <a:rPr lang="en-US" dirty="0" smtClean="0"/>
              <a:t>Differential population responses to fishing and climate warming</a:t>
            </a:r>
            <a:endParaRPr lang="en-US" dirty="0"/>
          </a:p>
        </p:txBody>
      </p:sp>
      <p:pic>
        <p:nvPicPr>
          <p:cNvPr id="3" name="Picture 2"/>
          <p:cNvPicPr>
            <a:picLocks noChangeAspect="1"/>
          </p:cNvPicPr>
          <p:nvPr/>
        </p:nvPicPr>
        <p:blipFill>
          <a:blip r:embed="rId3"/>
          <a:stretch>
            <a:fillRect/>
          </a:stretch>
        </p:blipFill>
        <p:spPr>
          <a:xfrm>
            <a:off x="5242027" y="1339431"/>
            <a:ext cx="2954743" cy="551856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6658" y="2075704"/>
            <a:ext cx="2081908" cy="1559422"/>
          </a:xfrm>
          <a:prstGeom prst="rect">
            <a:avLst/>
          </a:prstGeom>
        </p:spPr>
      </p:pic>
      <p:pic>
        <p:nvPicPr>
          <p:cNvPr id="6" name="Picture 5"/>
          <p:cNvPicPr>
            <a:picLocks noChangeAspect="1"/>
          </p:cNvPicPr>
          <p:nvPr/>
        </p:nvPicPr>
        <p:blipFill>
          <a:blip r:embed="rId5"/>
          <a:stretch>
            <a:fillRect/>
          </a:stretch>
        </p:blipFill>
        <p:spPr>
          <a:xfrm>
            <a:off x="821319" y="3780663"/>
            <a:ext cx="3981267" cy="2149101"/>
          </a:xfrm>
          <a:prstGeom prst="rect">
            <a:avLst/>
          </a:prstGeom>
        </p:spPr>
      </p:pic>
      <p:sp>
        <p:nvSpPr>
          <p:cNvPr id="7" name="Slide Number Placeholder 6"/>
          <p:cNvSpPr>
            <a:spLocks noGrp="1"/>
          </p:cNvSpPr>
          <p:nvPr>
            <p:ph type="sldNum" sz="quarter" idx="12"/>
          </p:nvPr>
        </p:nvSpPr>
        <p:spPr/>
        <p:txBody>
          <a:bodyPr/>
          <a:lstStyle/>
          <a:p>
            <a:fld id="{5E7A5E5A-8D7A-4600-9BA7-5D90FF3452DE}" type="slidenum">
              <a:rPr lang="en-US" smtClean="0"/>
              <a:t>3</a:t>
            </a:fld>
            <a:endParaRPr lang="en-US"/>
          </a:p>
        </p:txBody>
      </p:sp>
      <p:sp>
        <p:nvSpPr>
          <p:cNvPr id="8" name="TextBox 7"/>
          <p:cNvSpPr txBox="1"/>
          <p:nvPr/>
        </p:nvSpPr>
        <p:spPr>
          <a:xfrm>
            <a:off x="4216133" y="6460433"/>
            <a:ext cx="3141057" cy="369332"/>
          </a:xfrm>
          <a:prstGeom prst="rect">
            <a:avLst/>
          </a:prstGeom>
          <a:noFill/>
        </p:spPr>
        <p:txBody>
          <a:bodyPr wrap="square" rtlCol="0">
            <a:spAutoFit/>
          </a:bodyPr>
          <a:lstStyle/>
          <a:p>
            <a:r>
              <a:rPr lang="en-US" i="1" dirty="0" smtClean="0"/>
              <a:t>Free et al. 2019</a:t>
            </a:r>
            <a:endParaRPr lang="en-US" i="1" dirty="0"/>
          </a:p>
        </p:txBody>
      </p:sp>
      <p:sp>
        <p:nvSpPr>
          <p:cNvPr id="9" name="TextBox 8"/>
          <p:cNvSpPr txBox="1"/>
          <p:nvPr/>
        </p:nvSpPr>
        <p:spPr>
          <a:xfrm>
            <a:off x="1422119" y="6037098"/>
            <a:ext cx="3141057" cy="369332"/>
          </a:xfrm>
          <a:prstGeom prst="rect">
            <a:avLst/>
          </a:prstGeom>
          <a:noFill/>
        </p:spPr>
        <p:txBody>
          <a:bodyPr wrap="square" rtlCol="0">
            <a:spAutoFit/>
          </a:bodyPr>
          <a:lstStyle/>
          <a:p>
            <a:r>
              <a:rPr lang="en-US" i="1" dirty="0" smtClean="0"/>
              <a:t>Hutchings and </a:t>
            </a:r>
            <a:r>
              <a:rPr lang="en-US" i="1" dirty="0" err="1" smtClean="0"/>
              <a:t>Kuparinen</a:t>
            </a:r>
            <a:r>
              <a:rPr lang="en-US" i="1" dirty="0" smtClean="0"/>
              <a:t> 2017</a:t>
            </a:r>
            <a:endParaRPr lang="en-US" i="1" dirty="0"/>
          </a:p>
        </p:txBody>
      </p:sp>
    </p:spTree>
    <p:extLst>
      <p:ext uri="{BB962C8B-B14F-4D97-AF65-F5344CB8AC3E}">
        <p14:creationId xmlns:p14="http://schemas.microsoft.com/office/powerpoint/2010/main" val="882918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in assessing population changes </a:t>
            </a:r>
            <a:endParaRPr lang="en-US" dirty="0"/>
          </a:p>
        </p:txBody>
      </p:sp>
      <p:sp>
        <p:nvSpPr>
          <p:cNvPr id="3" name="Content Placeholder 2"/>
          <p:cNvSpPr>
            <a:spLocks noGrp="1"/>
          </p:cNvSpPr>
          <p:nvPr>
            <p:ph idx="1"/>
          </p:nvPr>
        </p:nvSpPr>
        <p:spPr/>
        <p:txBody>
          <a:bodyPr/>
          <a:lstStyle/>
          <a:p>
            <a:r>
              <a:rPr lang="en-US" dirty="0" smtClean="0"/>
              <a:t>It is critical to assess differential population responses to fishing and climate change to achieve sustainable fisheries management</a:t>
            </a:r>
          </a:p>
          <a:p>
            <a:r>
              <a:rPr lang="en-US" dirty="0" smtClean="0"/>
              <a:t>However, such assessment requires time- and labor-intense collection of biological data</a:t>
            </a:r>
          </a:p>
          <a:p>
            <a:r>
              <a:rPr lang="en-US" dirty="0" smtClean="0"/>
              <a:t>Such assessment program is available for only a few commercially harvested species; for most other species, assessment is lacking   </a:t>
            </a:r>
            <a:endParaRPr lang="en-US" dirty="0"/>
          </a:p>
        </p:txBody>
      </p:sp>
      <p:sp>
        <p:nvSpPr>
          <p:cNvPr id="4" name="Slide Number Placeholder 3"/>
          <p:cNvSpPr>
            <a:spLocks noGrp="1"/>
          </p:cNvSpPr>
          <p:nvPr>
            <p:ph type="sldNum" sz="quarter" idx="12"/>
          </p:nvPr>
        </p:nvSpPr>
        <p:spPr/>
        <p:txBody>
          <a:bodyPr/>
          <a:lstStyle/>
          <a:p>
            <a:fld id="{5E7A5E5A-8D7A-4600-9BA7-5D90FF3452DE}" type="slidenum">
              <a:rPr lang="en-US" smtClean="0"/>
              <a:t>4</a:t>
            </a:fld>
            <a:endParaRPr lang="en-US"/>
          </a:p>
        </p:txBody>
      </p:sp>
    </p:spTree>
    <p:extLst>
      <p:ext uri="{BB962C8B-B14F-4D97-AF65-F5344CB8AC3E}">
        <p14:creationId xmlns:p14="http://schemas.microsoft.com/office/powerpoint/2010/main" val="3709413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699" y="182249"/>
            <a:ext cx="7886700" cy="1325563"/>
          </a:xfrm>
        </p:spPr>
        <p:txBody>
          <a:bodyPr>
            <a:noAutofit/>
          </a:bodyPr>
          <a:lstStyle/>
          <a:p>
            <a:r>
              <a:rPr lang="en-US" sz="3600" dirty="0" smtClean="0"/>
              <a:t>Life history traits (e.g., body size, age-at-maturity, and mortality help depict population abundance changes</a:t>
            </a:r>
            <a:endParaRPr lang="en-US" sz="3600" dirty="0"/>
          </a:p>
        </p:txBody>
      </p:sp>
      <p:pic>
        <p:nvPicPr>
          <p:cNvPr id="3" name="Picture 2"/>
          <p:cNvPicPr>
            <a:picLocks noChangeAspect="1"/>
          </p:cNvPicPr>
          <p:nvPr/>
        </p:nvPicPr>
        <p:blipFill>
          <a:blip r:embed="rId3"/>
          <a:stretch>
            <a:fillRect/>
          </a:stretch>
        </p:blipFill>
        <p:spPr>
          <a:xfrm>
            <a:off x="708917" y="1690689"/>
            <a:ext cx="3863083" cy="4983744"/>
          </a:xfrm>
          <a:prstGeom prst="rect">
            <a:avLst/>
          </a:prstGeom>
        </p:spPr>
      </p:pic>
      <p:pic>
        <p:nvPicPr>
          <p:cNvPr id="4" name="Picture 3"/>
          <p:cNvPicPr>
            <a:picLocks noChangeAspect="1"/>
          </p:cNvPicPr>
          <p:nvPr/>
        </p:nvPicPr>
        <p:blipFill>
          <a:blip r:embed="rId4"/>
          <a:stretch>
            <a:fillRect/>
          </a:stretch>
        </p:blipFill>
        <p:spPr>
          <a:xfrm>
            <a:off x="4953663" y="1956994"/>
            <a:ext cx="3474420" cy="2366507"/>
          </a:xfrm>
          <a:prstGeom prst="rect">
            <a:avLst/>
          </a:prstGeom>
        </p:spPr>
      </p:pic>
      <p:pic>
        <p:nvPicPr>
          <p:cNvPr id="5" name="Picture 4"/>
          <p:cNvPicPr>
            <a:picLocks noChangeAspect="1"/>
          </p:cNvPicPr>
          <p:nvPr/>
        </p:nvPicPr>
        <p:blipFill>
          <a:blip r:embed="rId5"/>
          <a:stretch>
            <a:fillRect/>
          </a:stretch>
        </p:blipFill>
        <p:spPr>
          <a:xfrm>
            <a:off x="5052526" y="4252906"/>
            <a:ext cx="3716356" cy="2006101"/>
          </a:xfrm>
          <a:prstGeom prst="rect">
            <a:avLst/>
          </a:prstGeom>
        </p:spPr>
      </p:pic>
      <p:sp>
        <p:nvSpPr>
          <p:cNvPr id="6" name="TextBox 5"/>
          <p:cNvSpPr txBox="1"/>
          <p:nvPr/>
        </p:nvSpPr>
        <p:spPr>
          <a:xfrm>
            <a:off x="3721210" y="6376943"/>
            <a:ext cx="5216057" cy="369332"/>
          </a:xfrm>
          <a:prstGeom prst="rect">
            <a:avLst/>
          </a:prstGeom>
          <a:noFill/>
        </p:spPr>
        <p:txBody>
          <a:bodyPr wrap="square" rtlCol="0">
            <a:spAutoFit/>
          </a:bodyPr>
          <a:lstStyle/>
          <a:p>
            <a:r>
              <a:rPr lang="en-US" i="1" dirty="0" smtClean="0"/>
              <a:t>Hutchings et al. 2012; Hutchings and </a:t>
            </a:r>
            <a:r>
              <a:rPr lang="en-US" i="1" dirty="0" err="1" smtClean="0"/>
              <a:t>Kuparinen</a:t>
            </a:r>
            <a:r>
              <a:rPr lang="en-US" i="1" dirty="0" smtClean="0"/>
              <a:t> 2017</a:t>
            </a:r>
            <a:endParaRPr lang="en-US" i="1" dirty="0"/>
          </a:p>
        </p:txBody>
      </p:sp>
      <p:sp>
        <p:nvSpPr>
          <p:cNvPr id="7" name="TextBox 6"/>
          <p:cNvSpPr txBox="1"/>
          <p:nvPr/>
        </p:nvSpPr>
        <p:spPr>
          <a:xfrm>
            <a:off x="1868557" y="3872288"/>
            <a:ext cx="747423" cy="553998"/>
          </a:xfrm>
          <a:prstGeom prst="rect">
            <a:avLst/>
          </a:prstGeom>
          <a:noFill/>
        </p:spPr>
        <p:txBody>
          <a:bodyPr wrap="square" rtlCol="0">
            <a:spAutoFit/>
          </a:bodyPr>
          <a:lstStyle/>
          <a:p>
            <a:r>
              <a:rPr lang="en-US" sz="3000" b="1" dirty="0" smtClean="0">
                <a:solidFill>
                  <a:srgbClr val="00B050"/>
                </a:solidFill>
                <a:sym typeface="Symbol" panose="05050102010706020507" pitchFamily="18" charset="2"/>
              </a:rPr>
              <a:t></a:t>
            </a:r>
            <a:endParaRPr lang="en-US" sz="3000" b="1" dirty="0">
              <a:solidFill>
                <a:srgbClr val="00B050"/>
              </a:solidFill>
            </a:endParaRPr>
          </a:p>
        </p:txBody>
      </p:sp>
      <p:sp>
        <p:nvSpPr>
          <p:cNvPr id="8" name="TextBox 7"/>
          <p:cNvSpPr txBox="1"/>
          <p:nvPr/>
        </p:nvSpPr>
        <p:spPr>
          <a:xfrm>
            <a:off x="1806269" y="6259008"/>
            <a:ext cx="747423" cy="553998"/>
          </a:xfrm>
          <a:prstGeom prst="rect">
            <a:avLst/>
          </a:prstGeom>
          <a:noFill/>
        </p:spPr>
        <p:txBody>
          <a:bodyPr wrap="square" rtlCol="0">
            <a:spAutoFit/>
          </a:bodyPr>
          <a:lstStyle/>
          <a:p>
            <a:r>
              <a:rPr lang="en-US" sz="3000" b="1" dirty="0" smtClean="0">
                <a:solidFill>
                  <a:srgbClr val="00B050"/>
                </a:solidFill>
                <a:sym typeface="Symbol" panose="05050102010706020507" pitchFamily="18" charset="2"/>
              </a:rPr>
              <a:t></a:t>
            </a:r>
            <a:endParaRPr lang="en-US" sz="3000" b="1" dirty="0">
              <a:solidFill>
                <a:srgbClr val="00B050"/>
              </a:solidFill>
            </a:endParaRPr>
          </a:p>
        </p:txBody>
      </p:sp>
      <p:sp>
        <p:nvSpPr>
          <p:cNvPr id="9" name="TextBox 8"/>
          <p:cNvSpPr txBox="1"/>
          <p:nvPr/>
        </p:nvSpPr>
        <p:spPr>
          <a:xfrm>
            <a:off x="8245204" y="3768921"/>
            <a:ext cx="715917" cy="553998"/>
          </a:xfrm>
          <a:prstGeom prst="rect">
            <a:avLst/>
          </a:prstGeom>
          <a:noFill/>
        </p:spPr>
        <p:txBody>
          <a:bodyPr wrap="square" rtlCol="0">
            <a:spAutoFit/>
          </a:bodyPr>
          <a:lstStyle/>
          <a:p>
            <a:r>
              <a:rPr lang="en-US" sz="3000" dirty="0" smtClean="0">
                <a:solidFill>
                  <a:srgbClr val="FF0000"/>
                </a:solidFill>
              </a:rPr>
              <a:t>x</a:t>
            </a:r>
            <a:endParaRPr lang="en-US" sz="3000" dirty="0">
              <a:solidFill>
                <a:srgbClr val="FF0000"/>
              </a:solidFill>
            </a:endParaRPr>
          </a:p>
        </p:txBody>
      </p:sp>
      <mc:AlternateContent xmlns:mc="http://schemas.openxmlformats.org/markup-compatibility/2006" xmlns:a14="http://schemas.microsoft.com/office/drawing/2010/main">
        <mc:Choice Requires="a14">
          <p:sp>
            <p:nvSpPr>
              <p:cNvPr id="10" name="TextBox 9"/>
              <p:cNvSpPr txBox="1"/>
              <p:nvPr/>
            </p:nvSpPr>
            <p:spPr>
              <a:xfrm rot="16200000">
                <a:off x="-1463038" y="3706591"/>
                <a:ext cx="4460682" cy="446276"/>
              </a:xfrm>
              <a:prstGeom prst="rect">
                <a:avLst/>
              </a:prstGeom>
              <a:solidFill>
                <a:schemeClr val="bg1"/>
              </a:solidFill>
            </p:spPr>
            <p:txBody>
              <a:bodyPr wrap="square" rtlCol="0">
                <a:spAutoFit/>
              </a:bodyPr>
              <a:lstStyle/>
              <a:p>
                <a:r>
                  <a:rPr lang="en-US" sz="2300" dirty="0" smtClean="0"/>
                  <a:t>Max population growth rate (</a:t>
                </a:r>
                <a14:m>
                  <m:oMath xmlns:m="http://schemas.openxmlformats.org/officeDocument/2006/math">
                    <m:sSub>
                      <m:sSubPr>
                        <m:ctrlPr>
                          <a:rPr lang="en-US" sz="2300" i="1" smtClean="0">
                            <a:latin typeface="Cambria Math" panose="02040503050406030204" pitchFamily="18" charset="0"/>
                          </a:rPr>
                        </m:ctrlPr>
                      </m:sSubPr>
                      <m:e>
                        <m:r>
                          <a:rPr lang="en-US" sz="2300" b="0" i="1" smtClean="0">
                            <a:latin typeface="Cambria Math" panose="02040503050406030204" pitchFamily="18" charset="0"/>
                          </a:rPr>
                          <m:t>𝑟</m:t>
                        </m:r>
                      </m:e>
                      <m:sub>
                        <m:r>
                          <a:rPr lang="en-US" sz="2300" b="0" i="1" smtClean="0">
                            <a:latin typeface="Cambria Math" panose="02040503050406030204" pitchFamily="18" charset="0"/>
                          </a:rPr>
                          <m:t>𝑚𝑎𝑥</m:t>
                        </m:r>
                      </m:sub>
                    </m:sSub>
                    <m:r>
                      <a:rPr lang="en-US" sz="2300" b="0" i="1" smtClean="0">
                        <a:latin typeface="Cambria Math" panose="02040503050406030204" pitchFamily="18" charset="0"/>
                      </a:rPr>
                      <m:t>)</m:t>
                    </m:r>
                  </m:oMath>
                </a14:m>
                <a:endParaRPr lang="en-US" sz="2300" dirty="0"/>
              </a:p>
            </p:txBody>
          </p:sp>
        </mc:Choice>
        <mc:Fallback xmlns="">
          <p:sp>
            <p:nvSpPr>
              <p:cNvPr id="10" name="TextBox 9"/>
              <p:cNvSpPr txBox="1">
                <a:spLocks noRot="1" noChangeAspect="1" noMove="1" noResize="1" noEditPoints="1" noAdjustHandles="1" noChangeArrowheads="1" noChangeShapeType="1" noTextEdit="1"/>
              </p:cNvSpPr>
              <p:nvPr/>
            </p:nvSpPr>
            <p:spPr>
              <a:xfrm rot="16200000">
                <a:off x="-1463038" y="3706591"/>
                <a:ext cx="4460682" cy="446276"/>
              </a:xfrm>
              <a:prstGeom prst="rect">
                <a:avLst/>
              </a:prstGeom>
              <a:blipFill>
                <a:blip r:embed="rId6"/>
                <a:stretch>
                  <a:fillRect l="-9589" r="-30137" b="-1913"/>
                </a:stretch>
              </a:blipFill>
            </p:spPr>
            <p:txBody>
              <a:bodyPr/>
              <a:lstStyle/>
              <a:p>
                <a:r>
                  <a:rPr lang="en-US">
                    <a:noFill/>
                  </a:rPr>
                  <a:t> </a:t>
                </a:r>
              </a:p>
            </p:txBody>
          </p:sp>
        </mc:Fallback>
      </mc:AlternateContent>
      <p:sp>
        <p:nvSpPr>
          <p:cNvPr id="11" name="Rectangle 10"/>
          <p:cNvSpPr/>
          <p:nvPr/>
        </p:nvSpPr>
        <p:spPr>
          <a:xfrm>
            <a:off x="1224501" y="1507812"/>
            <a:ext cx="3347499" cy="2573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64155" y="4501762"/>
            <a:ext cx="747423" cy="553998"/>
          </a:xfrm>
          <a:prstGeom prst="rect">
            <a:avLst/>
          </a:prstGeom>
          <a:noFill/>
        </p:spPr>
        <p:txBody>
          <a:bodyPr wrap="square" rtlCol="0">
            <a:spAutoFit/>
          </a:bodyPr>
          <a:lstStyle/>
          <a:p>
            <a:r>
              <a:rPr lang="en-US" sz="3000" b="1" dirty="0" smtClean="0">
                <a:solidFill>
                  <a:srgbClr val="00B050"/>
                </a:solidFill>
                <a:sym typeface="Symbol" panose="05050102010706020507" pitchFamily="18" charset="2"/>
              </a:rPr>
              <a:t></a:t>
            </a:r>
            <a:endParaRPr lang="en-US" sz="3000" b="1" dirty="0">
              <a:solidFill>
                <a:srgbClr val="00B050"/>
              </a:solidFill>
            </a:endParaRPr>
          </a:p>
        </p:txBody>
      </p:sp>
      <p:sp>
        <p:nvSpPr>
          <p:cNvPr id="13" name="Slide Number Placeholder 12"/>
          <p:cNvSpPr>
            <a:spLocks noGrp="1"/>
          </p:cNvSpPr>
          <p:nvPr>
            <p:ph type="sldNum" sz="quarter" idx="12"/>
          </p:nvPr>
        </p:nvSpPr>
        <p:spPr/>
        <p:txBody>
          <a:bodyPr/>
          <a:lstStyle/>
          <a:p>
            <a:fld id="{5E7A5E5A-8D7A-4600-9BA7-5D90FF3452DE}" type="slidenum">
              <a:rPr lang="en-US" smtClean="0"/>
              <a:t>5</a:t>
            </a:fld>
            <a:endParaRPr lang="en-US"/>
          </a:p>
        </p:txBody>
      </p:sp>
    </p:spTree>
    <p:extLst>
      <p:ext uri="{BB962C8B-B14F-4D97-AF65-F5344CB8AC3E}">
        <p14:creationId xmlns:p14="http://schemas.microsoft.com/office/powerpoint/2010/main" val="157038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84" y="-150754"/>
            <a:ext cx="7886700" cy="1325563"/>
          </a:xfrm>
        </p:spPr>
        <p:txBody>
          <a:bodyPr/>
          <a:lstStyle/>
          <a:p>
            <a:r>
              <a:rPr lang="en-US" dirty="0" smtClean="0"/>
              <a:t>Example: squids vs. elasmobranch</a:t>
            </a:r>
            <a:endParaRPr lang="en-US" dirty="0"/>
          </a:p>
        </p:txBody>
      </p:sp>
      <p:sp>
        <p:nvSpPr>
          <p:cNvPr id="4" name="Content Placeholder 3"/>
          <p:cNvSpPr>
            <a:spLocks noGrp="1"/>
          </p:cNvSpPr>
          <p:nvPr>
            <p:ph sz="half" idx="1"/>
          </p:nvPr>
        </p:nvSpPr>
        <p:spPr>
          <a:xfrm>
            <a:off x="101600" y="990735"/>
            <a:ext cx="4413250" cy="4351338"/>
          </a:xfrm>
        </p:spPr>
        <p:txBody>
          <a:bodyPr/>
          <a:lstStyle/>
          <a:p>
            <a:r>
              <a:rPr lang="en-US" sz="2400" dirty="0" smtClean="0"/>
              <a:t>Squids are </a:t>
            </a:r>
            <a:r>
              <a:rPr lang="en-US" sz="2400" dirty="0" smtClean="0">
                <a:solidFill>
                  <a:schemeClr val="accent4">
                    <a:lumMod val="75000"/>
                  </a:schemeClr>
                </a:solidFill>
              </a:rPr>
              <a:t>short-lived with high turnover rates</a:t>
            </a:r>
          </a:p>
          <a:p>
            <a:pPr marL="0" indent="0">
              <a:buNone/>
            </a:pPr>
            <a:r>
              <a:rPr lang="en-US" sz="2400" dirty="0" smtClean="0">
                <a:sym typeface="Wingdings" panose="05000000000000000000" pitchFamily="2" charset="2"/>
              </a:rPr>
              <a:t> Due </a:t>
            </a:r>
            <a:r>
              <a:rPr lang="en-US" sz="2400" dirty="0">
                <a:sym typeface="Wingdings" panose="05000000000000000000" pitchFamily="2" charset="2"/>
              </a:rPr>
              <a:t>to </a:t>
            </a:r>
            <a:r>
              <a:rPr lang="en-US" sz="2400" dirty="0" smtClean="0">
                <a:sym typeface="Wingdings" panose="05000000000000000000" pitchFamily="2" charset="2"/>
              </a:rPr>
              <a:t>their fast life cycles, squids are </a:t>
            </a:r>
            <a:r>
              <a:rPr lang="en-US" sz="2400" dirty="0" smtClean="0">
                <a:solidFill>
                  <a:schemeClr val="accent4">
                    <a:lumMod val="75000"/>
                  </a:schemeClr>
                </a:solidFill>
                <a:sym typeface="Wingdings" panose="05000000000000000000" pitchFamily="2" charset="2"/>
              </a:rPr>
              <a:t>less sensitive to fishing </a:t>
            </a:r>
            <a:r>
              <a:rPr lang="en-US" sz="2400" dirty="0" smtClean="0">
                <a:sym typeface="Wingdings" panose="05000000000000000000" pitchFamily="2" charset="2"/>
              </a:rPr>
              <a:t>mortality </a:t>
            </a:r>
            <a:endParaRPr lang="en-US" sz="2400" dirty="0"/>
          </a:p>
        </p:txBody>
      </p:sp>
      <p:sp>
        <p:nvSpPr>
          <p:cNvPr id="5" name="Content Placeholder 4"/>
          <p:cNvSpPr>
            <a:spLocks noGrp="1"/>
          </p:cNvSpPr>
          <p:nvPr>
            <p:ph sz="half" idx="2"/>
          </p:nvPr>
        </p:nvSpPr>
        <p:spPr>
          <a:xfrm>
            <a:off x="4542369" y="990735"/>
            <a:ext cx="4413250" cy="4351338"/>
          </a:xfrm>
        </p:spPr>
        <p:txBody>
          <a:bodyPr>
            <a:normAutofit/>
          </a:bodyPr>
          <a:lstStyle/>
          <a:p>
            <a:r>
              <a:rPr lang="en-US" sz="2400" dirty="0" smtClean="0"/>
              <a:t>Elasmobranchs are long-lived, </a:t>
            </a:r>
            <a:r>
              <a:rPr lang="en-US" sz="2400" dirty="0" smtClean="0">
                <a:solidFill>
                  <a:schemeClr val="accent1">
                    <a:lumMod val="75000"/>
                  </a:schemeClr>
                </a:solidFill>
              </a:rPr>
              <a:t>late mature </a:t>
            </a:r>
            <a:r>
              <a:rPr lang="en-US" sz="2400" dirty="0" smtClean="0"/>
              <a:t>with large body size</a:t>
            </a:r>
          </a:p>
          <a:p>
            <a:pPr marL="0" indent="0">
              <a:buNone/>
            </a:pPr>
            <a:r>
              <a:rPr lang="en-US" sz="2400" dirty="0" smtClean="0">
                <a:sym typeface="Wingdings" panose="05000000000000000000" pitchFamily="2" charset="2"/>
              </a:rPr>
              <a:t> Due to its large body size and slow life cycles, elasmobranchs are </a:t>
            </a:r>
            <a:r>
              <a:rPr lang="en-US" sz="2400" dirty="0" smtClean="0">
                <a:solidFill>
                  <a:schemeClr val="accent1">
                    <a:lumMod val="75000"/>
                  </a:schemeClr>
                </a:solidFill>
                <a:sym typeface="Wingdings" panose="05000000000000000000" pitchFamily="2" charset="2"/>
              </a:rPr>
              <a:t>more sensitive to fishing</a:t>
            </a:r>
            <a:endParaRPr lang="en-US" sz="2400" dirty="0">
              <a:solidFill>
                <a:schemeClr val="accent1">
                  <a:lumMod val="75000"/>
                </a:schemeClr>
              </a:solidFill>
            </a:endParaRPr>
          </a:p>
        </p:txBody>
      </p:sp>
      <p:pic>
        <p:nvPicPr>
          <p:cNvPr id="6" name="Picture 5"/>
          <p:cNvPicPr>
            <a:picLocks noChangeAspect="1"/>
          </p:cNvPicPr>
          <p:nvPr/>
        </p:nvPicPr>
        <p:blipFill>
          <a:blip r:embed="rId3"/>
          <a:stretch>
            <a:fillRect/>
          </a:stretch>
        </p:blipFill>
        <p:spPr>
          <a:xfrm>
            <a:off x="2917160" y="2932150"/>
            <a:ext cx="6023642" cy="3898324"/>
          </a:xfrm>
          <a:prstGeom prst="rect">
            <a:avLst/>
          </a:prstGeom>
        </p:spPr>
      </p:pic>
      <p:sp>
        <p:nvSpPr>
          <p:cNvPr id="7" name="TextBox 6"/>
          <p:cNvSpPr txBox="1"/>
          <p:nvPr/>
        </p:nvSpPr>
        <p:spPr>
          <a:xfrm>
            <a:off x="423333" y="6273802"/>
            <a:ext cx="2302934" cy="400110"/>
          </a:xfrm>
          <a:prstGeom prst="rect">
            <a:avLst/>
          </a:prstGeom>
          <a:noFill/>
        </p:spPr>
        <p:txBody>
          <a:bodyPr wrap="square" rtlCol="0">
            <a:spAutoFit/>
          </a:bodyPr>
          <a:lstStyle/>
          <a:p>
            <a:r>
              <a:rPr lang="en-US" sz="2000" i="1" dirty="0" err="1" smtClean="0"/>
              <a:t>Quetglas</a:t>
            </a:r>
            <a:r>
              <a:rPr lang="en-US" sz="2000" i="1" dirty="0" smtClean="0"/>
              <a:t> et al. 2016</a:t>
            </a:r>
            <a:endParaRPr lang="en-US" sz="2000" i="1" dirty="0"/>
          </a:p>
        </p:txBody>
      </p:sp>
      <p:sp>
        <p:nvSpPr>
          <p:cNvPr id="8" name="TextBox 7"/>
          <p:cNvSpPr txBox="1"/>
          <p:nvPr/>
        </p:nvSpPr>
        <p:spPr>
          <a:xfrm>
            <a:off x="956735" y="3615268"/>
            <a:ext cx="1820333" cy="400110"/>
          </a:xfrm>
          <a:prstGeom prst="rect">
            <a:avLst/>
          </a:prstGeom>
          <a:noFill/>
        </p:spPr>
        <p:txBody>
          <a:bodyPr wrap="square" rtlCol="0">
            <a:spAutoFit/>
          </a:bodyPr>
          <a:lstStyle/>
          <a:p>
            <a:r>
              <a:rPr lang="en-US" sz="2000" dirty="0" smtClean="0"/>
              <a:t>3 squid species</a:t>
            </a:r>
            <a:endParaRPr lang="en-US" sz="2000" dirty="0"/>
          </a:p>
        </p:txBody>
      </p:sp>
      <p:sp>
        <p:nvSpPr>
          <p:cNvPr id="9" name="TextBox 8"/>
          <p:cNvSpPr txBox="1"/>
          <p:nvPr/>
        </p:nvSpPr>
        <p:spPr>
          <a:xfrm>
            <a:off x="194735" y="5156198"/>
            <a:ext cx="2666997" cy="707886"/>
          </a:xfrm>
          <a:prstGeom prst="rect">
            <a:avLst/>
          </a:prstGeom>
          <a:noFill/>
        </p:spPr>
        <p:txBody>
          <a:bodyPr wrap="square" rtlCol="0">
            <a:spAutoFit/>
          </a:bodyPr>
          <a:lstStyle/>
          <a:p>
            <a:r>
              <a:rPr lang="en-US" sz="2000" dirty="0" smtClean="0"/>
              <a:t>3 elasmobranch species (sharks and rays)</a:t>
            </a:r>
            <a:endParaRPr lang="en-US" sz="2000" dirty="0"/>
          </a:p>
        </p:txBody>
      </p:sp>
      <p:sp>
        <p:nvSpPr>
          <p:cNvPr id="10" name="Slide Number Placeholder 9"/>
          <p:cNvSpPr>
            <a:spLocks noGrp="1"/>
          </p:cNvSpPr>
          <p:nvPr>
            <p:ph type="sldNum" sz="quarter" idx="12"/>
          </p:nvPr>
        </p:nvSpPr>
        <p:spPr/>
        <p:txBody>
          <a:bodyPr/>
          <a:lstStyle/>
          <a:p>
            <a:fld id="{5E7A5E5A-8D7A-4600-9BA7-5D90FF3452DE}" type="slidenum">
              <a:rPr lang="en-US" smtClean="0"/>
              <a:t>6</a:t>
            </a:fld>
            <a:endParaRPr lang="en-US"/>
          </a:p>
        </p:txBody>
      </p:sp>
      <p:sp>
        <p:nvSpPr>
          <p:cNvPr id="3" name="矩形 2"/>
          <p:cNvSpPr/>
          <p:nvPr/>
        </p:nvSpPr>
        <p:spPr>
          <a:xfrm>
            <a:off x="4697153" y="-23543"/>
            <a:ext cx="3810659" cy="338554"/>
          </a:xfrm>
          <a:prstGeom prst="rect">
            <a:avLst/>
          </a:prstGeom>
        </p:spPr>
        <p:txBody>
          <a:bodyPr wrap="none">
            <a:spAutoFit/>
          </a:bodyPr>
          <a:lstStyle/>
          <a:p>
            <a:r>
              <a:rPr lang="en-US" altLang="zh-TW" sz="1600" dirty="0" smtClean="0">
                <a:solidFill>
                  <a:srgbClr val="222222"/>
                </a:solidFill>
                <a:latin typeface="微軟正黑體" panose="020B0604030504040204" pitchFamily="34" charset="-120"/>
                <a:ea typeface="微軟正黑體" panose="020B0604030504040204" pitchFamily="34" charset="-120"/>
              </a:rPr>
              <a:t>(</a:t>
            </a:r>
            <a:r>
              <a:rPr lang="zh-TW" altLang="en-US" sz="1600" dirty="0" smtClean="0">
                <a:solidFill>
                  <a:srgbClr val="222222"/>
                </a:solidFill>
                <a:latin typeface="微軟正黑體" panose="020B0604030504040204" pitchFamily="34" charset="-120"/>
                <a:ea typeface="微軟正黑體" panose="020B0604030504040204" pitchFamily="34" charset="-120"/>
              </a:rPr>
              <a:t>板</a:t>
            </a:r>
            <a:r>
              <a:rPr lang="zh-TW" altLang="en-US" sz="1600" dirty="0">
                <a:solidFill>
                  <a:srgbClr val="222222"/>
                </a:solidFill>
                <a:latin typeface="微軟正黑體" panose="020B0604030504040204" pitchFamily="34" charset="-120"/>
                <a:ea typeface="微軟正黑體" panose="020B0604030504040204" pitchFamily="34" charset="-120"/>
              </a:rPr>
              <a:t>鰓亞綱屬於軟骨魚綱，包括鯊魚和</a:t>
            </a:r>
            <a:r>
              <a:rPr lang="zh-TW" altLang="en-US" sz="1600" dirty="0" smtClean="0">
                <a:solidFill>
                  <a:srgbClr val="222222"/>
                </a:solidFill>
                <a:latin typeface="微軟正黑體" panose="020B0604030504040204" pitchFamily="34" charset="-120"/>
                <a:ea typeface="微軟正黑體" panose="020B0604030504040204" pitchFamily="34" charset="-120"/>
              </a:rPr>
              <a:t>鰩</a:t>
            </a:r>
            <a:r>
              <a:rPr lang="en-US" altLang="zh-TW" sz="1600" dirty="0" smtClean="0">
                <a:solidFill>
                  <a:srgbClr val="222222"/>
                </a:solidFill>
                <a:latin typeface="微軟正黑體" panose="020B0604030504040204" pitchFamily="34" charset="-120"/>
                <a:ea typeface="微軟正黑體" panose="020B0604030504040204" pitchFamily="34" charset="-120"/>
              </a:rPr>
              <a:t>)</a:t>
            </a:r>
            <a:endParaRPr lang="zh-TW" altLang="en-US" sz="1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68693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157" y="129381"/>
            <a:ext cx="8515350" cy="1325563"/>
          </a:xfrm>
        </p:spPr>
        <p:txBody>
          <a:bodyPr>
            <a:normAutofit fontScale="90000"/>
          </a:bodyPr>
          <a:lstStyle/>
          <a:p>
            <a:r>
              <a:rPr lang="en-US" dirty="0" smtClean="0"/>
              <a:t>Investigation of population sensitivity to fishing for fish species in Taiwan</a:t>
            </a:r>
            <a:endParaRPr lang="en-US" dirty="0"/>
          </a:p>
        </p:txBody>
      </p:sp>
      <p:sp>
        <p:nvSpPr>
          <p:cNvPr id="3" name="Content Placeholder 2"/>
          <p:cNvSpPr>
            <a:spLocks noGrp="1"/>
          </p:cNvSpPr>
          <p:nvPr>
            <p:ph idx="1"/>
          </p:nvPr>
        </p:nvSpPr>
        <p:spPr>
          <a:xfrm>
            <a:off x="628650" y="1825625"/>
            <a:ext cx="7886700" cy="4744508"/>
          </a:xfrm>
        </p:spPr>
        <p:txBody>
          <a:bodyPr>
            <a:normAutofit fontScale="92500" lnSpcReduction="10000"/>
          </a:bodyPr>
          <a:lstStyle/>
          <a:p>
            <a:r>
              <a:rPr lang="en-US" dirty="0" smtClean="0"/>
              <a:t>Prospective target: any unassessed exploited fish species (e.g., most reef fishes and bycatch species)</a:t>
            </a:r>
          </a:p>
          <a:p>
            <a:endParaRPr lang="en-US" dirty="0"/>
          </a:p>
          <a:p>
            <a:r>
              <a:rPr lang="en-US" dirty="0" smtClean="0"/>
              <a:t>Goal: assess population sensitivity to fishing and/or environmental changes by collecting and analyzing available life history and fisheries data</a:t>
            </a:r>
          </a:p>
          <a:p>
            <a:endParaRPr lang="en-US" dirty="0"/>
          </a:p>
          <a:p>
            <a:r>
              <a:rPr lang="en-US" dirty="0" smtClean="0"/>
              <a:t>Objectives: </a:t>
            </a:r>
          </a:p>
          <a:p>
            <a:pPr lvl="1"/>
            <a:r>
              <a:rPr lang="en-US" dirty="0" smtClean="0"/>
              <a:t>Collect life history data of selected fishes</a:t>
            </a:r>
          </a:p>
          <a:p>
            <a:pPr lvl="1"/>
            <a:r>
              <a:rPr lang="en-US" dirty="0" smtClean="0"/>
              <a:t>Collect population abundance indices (e.g., catch abundance, trade data, etc.)</a:t>
            </a:r>
          </a:p>
          <a:p>
            <a:pPr lvl="1"/>
            <a:r>
              <a:rPr lang="en-US" dirty="0" smtClean="0"/>
              <a:t>Analyze population abundance changes in relation to life history traits</a:t>
            </a:r>
            <a:endParaRPr lang="en-US" dirty="0"/>
          </a:p>
        </p:txBody>
      </p:sp>
      <p:sp>
        <p:nvSpPr>
          <p:cNvPr id="4" name="Slide Number Placeholder 3"/>
          <p:cNvSpPr>
            <a:spLocks noGrp="1"/>
          </p:cNvSpPr>
          <p:nvPr>
            <p:ph type="sldNum" sz="quarter" idx="12"/>
          </p:nvPr>
        </p:nvSpPr>
        <p:spPr/>
        <p:txBody>
          <a:bodyPr/>
          <a:lstStyle/>
          <a:p>
            <a:fld id="{5E7A5E5A-8D7A-4600-9BA7-5D90FF3452DE}" type="slidenum">
              <a:rPr lang="en-US" smtClean="0"/>
              <a:t>7</a:t>
            </a:fld>
            <a:endParaRPr lang="en-US"/>
          </a:p>
        </p:txBody>
      </p:sp>
    </p:spTree>
    <p:extLst>
      <p:ext uri="{BB962C8B-B14F-4D97-AF65-F5344CB8AC3E}">
        <p14:creationId xmlns:p14="http://schemas.microsoft.com/office/powerpoint/2010/main" val="40343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courses and analytic techniques</a:t>
            </a:r>
            <a:endParaRPr lang="en-US" dirty="0"/>
          </a:p>
        </p:txBody>
      </p:sp>
      <p:sp>
        <p:nvSpPr>
          <p:cNvPr id="3" name="Content Placeholder 2"/>
          <p:cNvSpPr>
            <a:spLocks noGrp="1"/>
          </p:cNvSpPr>
          <p:nvPr>
            <p:ph idx="1"/>
          </p:nvPr>
        </p:nvSpPr>
        <p:spPr/>
        <p:txBody>
          <a:bodyPr/>
          <a:lstStyle/>
          <a:p>
            <a:pPr marL="0" indent="0">
              <a:buNone/>
            </a:pPr>
            <a:r>
              <a:rPr lang="en-US" dirty="0" smtClean="0"/>
              <a:t>Background courses:</a:t>
            </a:r>
          </a:p>
          <a:p>
            <a:r>
              <a:rPr lang="en-US" dirty="0" smtClean="0"/>
              <a:t>OCEAN </a:t>
            </a:r>
            <a:r>
              <a:rPr lang="en-US" dirty="0"/>
              <a:t>5105 </a:t>
            </a:r>
            <a:r>
              <a:rPr lang="en-US" i="1" dirty="0"/>
              <a:t>Population Ecology &amp; Sustainable Fisheries Resources</a:t>
            </a:r>
            <a:r>
              <a:rPr lang="en-US" dirty="0"/>
              <a:t> </a:t>
            </a:r>
            <a:endParaRPr lang="en-US" dirty="0" smtClean="0"/>
          </a:p>
          <a:p>
            <a:r>
              <a:rPr lang="en-US" dirty="0" smtClean="0"/>
              <a:t>OCEAN </a:t>
            </a:r>
            <a:r>
              <a:rPr lang="en-US" dirty="0"/>
              <a:t>5052 </a:t>
            </a:r>
            <a:r>
              <a:rPr lang="en-US" i="1" dirty="0"/>
              <a:t>Computer-intensive Statistics in Ecology</a:t>
            </a:r>
            <a:r>
              <a:rPr lang="en-US" dirty="0"/>
              <a:t> </a:t>
            </a:r>
            <a:endParaRPr lang="en-US" dirty="0" smtClean="0"/>
          </a:p>
          <a:p>
            <a:pPr marL="0" indent="0">
              <a:buNone/>
            </a:pPr>
            <a:endParaRPr lang="en-US" dirty="0" smtClean="0"/>
          </a:p>
          <a:p>
            <a:pPr marL="0" indent="0">
              <a:buNone/>
            </a:pPr>
            <a:r>
              <a:rPr lang="en-US" dirty="0" smtClean="0"/>
              <a:t>Analytic techniques</a:t>
            </a:r>
          </a:p>
          <a:p>
            <a:r>
              <a:rPr lang="en-US" dirty="0" smtClean="0"/>
              <a:t>Programming</a:t>
            </a:r>
            <a:r>
              <a:rPr lang="en-US" dirty="0"/>
              <a:t> </a:t>
            </a:r>
            <a:r>
              <a:rPr lang="en-US" dirty="0" smtClean="0"/>
              <a:t>(such as R or </a:t>
            </a:r>
            <a:r>
              <a:rPr lang="en-US" dirty="0" err="1" smtClean="0"/>
              <a:t>Matlab</a:t>
            </a:r>
            <a:r>
              <a:rPr lang="en-US" dirty="0" smtClean="0"/>
              <a:t>)</a:t>
            </a:r>
            <a:r>
              <a:rPr lang="en-US" dirty="0"/>
              <a:t>    </a:t>
            </a:r>
          </a:p>
          <a:p>
            <a:endParaRPr lang="en-US" dirty="0"/>
          </a:p>
        </p:txBody>
      </p:sp>
      <p:sp>
        <p:nvSpPr>
          <p:cNvPr id="4" name="Slide Number Placeholder 3"/>
          <p:cNvSpPr>
            <a:spLocks noGrp="1"/>
          </p:cNvSpPr>
          <p:nvPr>
            <p:ph type="sldNum" sz="quarter" idx="12"/>
          </p:nvPr>
        </p:nvSpPr>
        <p:spPr/>
        <p:txBody>
          <a:bodyPr/>
          <a:lstStyle/>
          <a:p>
            <a:fld id="{5E7A5E5A-8D7A-4600-9BA7-5D90FF3452DE}" type="slidenum">
              <a:rPr lang="en-US" smtClean="0"/>
              <a:t>8</a:t>
            </a:fld>
            <a:endParaRPr lang="en-US"/>
          </a:p>
        </p:txBody>
      </p:sp>
      <p:sp>
        <p:nvSpPr>
          <p:cNvPr id="5" name="Rectangle 4"/>
          <p:cNvSpPr/>
          <p:nvPr/>
        </p:nvSpPr>
        <p:spPr>
          <a:xfrm>
            <a:off x="3108659" y="5830598"/>
            <a:ext cx="3166829" cy="923330"/>
          </a:xfrm>
          <a:prstGeom prst="rect">
            <a:avLst/>
          </a:prstGeom>
          <a:noFill/>
        </p:spPr>
        <p:txBody>
          <a:bodyPr wrap="none" lIns="91440" tIns="45720" rIns="91440" bIns="45720">
            <a:spAutoFit/>
          </a:bodyPr>
          <a:lstStyle/>
          <a:p>
            <a:pPr algn="ctr"/>
            <a:r>
              <a:rPr lang="en-US" altLang="zh-TW"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a:t>
            </a:r>
            <a:r>
              <a:rPr lang="en-US" altLang="zh-TW"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hank you</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68753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599</Words>
  <Application>Microsoft Office PowerPoint</Application>
  <PresentationFormat>如螢幕大小 (4:3)</PresentationFormat>
  <Paragraphs>70</Paragraphs>
  <Slides>8</Slides>
  <Notes>6</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8</vt:i4>
      </vt:variant>
    </vt:vector>
  </HeadingPairs>
  <TitlesOfParts>
    <vt:vector size="17" baseType="lpstr">
      <vt:lpstr>新細明體</vt:lpstr>
      <vt:lpstr>Arial</vt:lpstr>
      <vt:lpstr>Calibri</vt:lpstr>
      <vt:lpstr>Calibri Light</vt:lpstr>
      <vt:lpstr>Cambria Math</vt:lpstr>
      <vt:lpstr>Symbol</vt:lpstr>
      <vt:lpstr>Wingdings</vt:lpstr>
      <vt:lpstr>微軟正黑體</vt:lpstr>
      <vt:lpstr>Office Theme</vt:lpstr>
      <vt:lpstr>Evaluation of risk of decline for coastal fisheries species</vt:lpstr>
      <vt:lpstr>Trends in catch time series for fisheries species</vt:lpstr>
      <vt:lpstr>Differential population responses to fishing and climate warming</vt:lpstr>
      <vt:lpstr>Challenge in assessing population changes </vt:lpstr>
      <vt:lpstr>Life history traits (e.g., body size, age-at-maturity, and mortality help depict population abundance changes</vt:lpstr>
      <vt:lpstr>Example: squids vs. elasmobranch</vt:lpstr>
      <vt:lpstr>Investigation of population sensitivity to fishing for fish species in Taiwan</vt:lpstr>
      <vt:lpstr>Suggested courses and analytic techniques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Hui-Yu Wang</dc:creator>
  <cp:lastModifiedBy>JP Chen</cp:lastModifiedBy>
  <cp:revision>26</cp:revision>
  <dcterms:created xsi:type="dcterms:W3CDTF">2019-06-08T14:51:07Z</dcterms:created>
  <dcterms:modified xsi:type="dcterms:W3CDTF">2019-06-10T02:17:25Z</dcterms:modified>
</cp:coreProperties>
</file>