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1345" r:id="rId3"/>
    <p:sldId id="1347" r:id="rId4"/>
    <p:sldId id="1349" r:id="rId5"/>
    <p:sldId id="1342" r:id="rId6"/>
    <p:sldId id="257" r:id="rId7"/>
    <p:sldId id="258" r:id="rId8"/>
    <p:sldId id="259" r:id="rId9"/>
    <p:sldId id="262" r:id="rId10"/>
    <p:sldId id="263" r:id="rId11"/>
    <p:sldId id="260" r:id="rId12"/>
    <p:sldId id="261" r:id="rId13"/>
    <p:sldId id="1362" r:id="rId14"/>
    <p:sldId id="1363"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3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30007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78993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3913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1"/>
            <a:ext cx="8001000" cy="12160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34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fld id="{D6196CFD-E761-6B4C-8C8E-11BF616A174A}" type="datetimeFigureOut">
              <a:rPr lang="zh-TW" altLang="en-US"/>
              <a:pPr/>
              <a:t>2019/6/9</a:t>
            </a:fld>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7776D54-D169-8E44-9FAA-AA2078BDC2DD}" type="slidenum">
              <a:rPr lang="zh-TW" altLang="en-US"/>
              <a:pPr/>
              <a:t>‹#›</a:t>
            </a:fld>
            <a:endParaRPr lang="zh-TW" altLang="en-US"/>
          </a:p>
        </p:txBody>
      </p:sp>
    </p:spTree>
    <p:extLst>
      <p:ext uri="{BB962C8B-B14F-4D97-AF65-F5344CB8AC3E}">
        <p14:creationId xmlns:p14="http://schemas.microsoft.com/office/powerpoint/2010/main" val="384476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669728" y="178596"/>
            <a:ext cx="7804547" cy="628647"/>
          </a:xfrm>
          <a:prstGeom prst="rect">
            <a:avLst/>
          </a:prstGeom>
        </p:spPr>
        <p:txBody>
          <a:bodyPr/>
          <a:lstStyle/>
          <a:p>
            <a:r>
              <a:t>Title Text</a:t>
            </a:r>
          </a:p>
        </p:txBody>
      </p:sp>
      <p:sp>
        <p:nvSpPr>
          <p:cNvPr id="1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7754238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133969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346762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414562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2511829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307921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126573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3600" b="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a:t>按一下以編輯母片標題樣式</a:t>
            </a:r>
          </a:p>
        </p:txBody>
      </p:sp>
      <p:sp>
        <p:nvSpPr>
          <p:cNvPr id="3" name="內容版面配置區 2"/>
          <p:cNvSpPr>
            <a:spLocks noGrp="1"/>
          </p:cNvSpPr>
          <p:nvPr>
            <p:ph idx="1"/>
          </p:nvPr>
        </p:nvSpPr>
        <p:spPr/>
        <p:txBody>
          <a:bodyPr/>
          <a:lstStyle>
            <a:lvl1pPr>
              <a:defRPr b="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defRPr>
            </a:lvl1pPr>
            <a:lvl2pPr>
              <a:defRPr b="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defRPr>
            </a:lvl2pPr>
            <a:lvl3pPr>
              <a:defRPr b="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defRPr>
            </a:lvl3pPr>
            <a:lvl4pPr>
              <a:defRPr b="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defRPr>
            </a:lvl4pPr>
            <a:lvl5pPr>
              <a:defRPr b="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b="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defRPr>
            </a:lvl1pPr>
          </a:lstStyle>
          <a:p>
            <a:fld id="{B5639A49-82BB-4121-B452-D91C8FE13059}" type="datetimeFigureOut">
              <a:rPr lang="zh-TW" altLang="en-US" smtClean="0"/>
              <a:pPr/>
              <a:t>2019/6/9</a:t>
            </a:fld>
            <a:endParaRPr lang="zh-TW" altLang="en-US"/>
          </a:p>
        </p:txBody>
      </p:sp>
      <p:sp>
        <p:nvSpPr>
          <p:cNvPr id="5" name="頁尾版面配置區 4"/>
          <p:cNvSpPr>
            <a:spLocks noGrp="1"/>
          </p:cNvSpPr>
          <p:nvPr>
            <p:ph type="ftr" sz="quarter" idx="11"/>
          </p:nvPr>
        </p:nvSpPr>
        <p:spPr/>
        <p:txBody>
          <a:bodyPr/>
          <a:lstStyle>
            <a:lvl1pPr>
              <a:defRPr b="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defRPr>
            </a:lvl1pPr>
          </a:lstStyle>
          <a:p>
            <a:endParaRPr lang="zh-TW" altLang="en-US"/>
          </a:p>
        </p:txBody>
      </p:sp>
      <p:sp>
        <p:nvSpPr>
          <p:cNvPr id="6" name="投影片編號版面配置區 5"/>
          <p:cNvSpPr>
            <a:spLocks noGrp="1"/>
          </p:cNvSpPr>
          <p:nvPr>
            <p:ph type="sldNum" sz="quarter" idx="12"/>
          </p:nvPr>
        </p:nvSpPr>
        <p:spPr/>
        <p:txBody>
          <a:bodyPr/>
          <a:lstStyle>
            <a:lvl1pPr>
              <a:defRPr b="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defRPr>
            </a:lvl1p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1069027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2541902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3456021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1048490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2132237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AF3889E-70F7-469A-929B-F65C4611ED55}" type="datetimeFigureOut">
              <a:rPr lang="zh-TW" altLang="en-US" smtClean="0"/>
              <a:t>2019/7/16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367868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312057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316504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11897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283132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161893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164771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5639A49-82BB-4121-B452-D91C8FE13059}" type="datetimeFigureOut">
              <a:rPr lang="zh-TW" altLang="en-US" smtClean="0"/>
              <a:pPr/>
              <a:t>2019/6/9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1090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39A49-82BB-4121-B452-D91C8FE13059}" type="datetimeFigureOut">
              <a:rPr lang="zh-TW" altLang="en-US" smtClean="0"/>
              <a:pPr/>
              <a:t>2019/6/9</a:t>
            </a:fld>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110ED-D394-4937-AF47-E0B8E52137D7}" type="slidenum">
              <a:rPr lang="zh-TW" altLang="en-US" smtClean="0"/>
              <a:pPr/>
              <a:t>‹#›</a:t>
            </a:fld>
            <a:endParaRPr lang="zh-TW" altLang="en-US"/>
          </a:p>
        </p:txBody>
      </p:sp>
    </p:spTree>
    <p:extLst>
      <p:ext uri="{BB962C8B-B14F-4D97-AF65-F5344CB8AC3E}">
        <p14:creationId xmlns:p14="http://schemas.microsoft.com/office/powerpoint/2010/main" val="369877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3889E-70F7-469A-929B-F65C4611ED55}" type="datetimeFigureOut">
              <a:rPr lang="zh-TW" altLang="en-US" smtClean="0"/>
              <a:t>2019/7/16</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08543-E3DA-4733-A1C2-B8C31B6BF285}" type="slidenum">
              <a:rPr lang="zh-TW" altLang="en-US" smtClean="0"/>
              <a:t>‹#›</a:t>
            </a:fld>
            <a:endParaRPr lang="zh-TW" altLang="en-US"/>
          </a:p>
        </p:txBody>
      </p:sp>
    </p:spTree>
    <p:extLst>
      <p:ext uri="{BB962C8B-B14F-4D97-AF65-F5344CB8AC3E}">
        <p14:creationId xmlns:p14="http://schemas.microsoft.com/office/powerpoint/2010/main" val="40911498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E9AF39-DDC1-4CFE-A3FE-1DCFA0F4A235}"/>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FE184944-DD96-40D4-AA88-5EE5ADA23AAA}"/>
              </a:ext>
            </a:extLst>
          </p:cNvPr>
          <p:cNvPicPr>
            <a:picLocks noChangeAspect="1"/>
          </p:cNvPicPr>
          <p:nvPr/>
        </p:nvPicPr>
        <p:blipFill>
          <a:blip r:embed="rId2"/>
          <a:stretch>
            <a:fillRect/>
          </a:stretch>
        </p:blipFill>
        <p:spPr>
          <a:xfrm>
            <a:off x="523875" y="104775"/>
            <a:ext cx="8096250" cy="6648450"/>
          </a:xfrm>
          <a:prstGeom prst="rect">
            <a:avLst/>
          </a:prstGeom>
        </p:spPr>
      </p:pic>
      <p:sp>
        <p:nvSpPr>
          <p:cNvPr id="5" name="矩形 4">
            <a:extLst>
              <a:ext uri="{FF2B5EF4-FFF2-40B4-BE49-F238E27FC236}">
                <a16:creationId xmlns:a16="http://schemas.microsoft.com/office/drawing/2014/main" id="{0AE72292-C18E-41F6-8D09-1737A8D5235C}"/>
              </a:ext>
            </a:extLst>
          </p:cNvPr>
          <p:cNvSpPr/>
          <p:nvPr/>
        </p:nvSpPr>
        <p:spPr>
          <a:xfrm>
            <a:off x="0" y="6165306"/>
            <a:ext cx="1605696" cy="307777"/>
          </a:xfrm>
          <a:prstGeom prst="rect">
            <a:avLst/>
          </a:prstGeom>
        </p:spPr>
        <p:txBody>
          <a:bodyPr wrap="none">
            <a:spAutoFit/>
          </a:bodyPr>
          <a:lstStyle/>
          <a:p>
            <a:r>
              <a:rPr lang="en-US" altLang="zh-TW" sz="1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TW" sz="1400"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Jianguo</a:t>
            </a:r>
            <a:r>
              <a:rPr lang="en-US" altLang="zh-TW" sz="1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Wu, 2014)</a:t>
            </a:r>
            <a:endParaRPr lang="zh-TW" altLang="en-US" sz="1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33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79D350-4F16-4C2B-B24E-DF499C513197}"/>
              </a:ext>
            </a:extLst>
          </p:cNvPr>
          <p:cNvSpPr>
            <a:spLocks noGrp="1"/>
          </p:cNvSpPr>
          <p:nvPr>
            <p:ph type="title"/>
          </p:nvPr>
        </p:nvSpPr>
        <p:spPr/>
        <p:txBody>
          <a:bodyPr>
            <a:normAutofit/>
          </a:bodyPr>
          <a:lstStyle/>
          <a:p>
            <a:r>
              <a:rPr lang="en-US" altLang="zh-TW" sz="2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Press–pulse dynamics framework (</a:t>
            </a:r>
            <a:r>
              <a:rPr lang="en-US" altLang="zh-TW" sz="2800"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PPD</a:t>
            </a:r>
            <a:r>
              <a:rPr lang="en-US" altLang="zh-TW" sz="2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TW" altLang="en-US" sz="2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B4B49F-DFA6-45A3-BD3F-045A957DBFA2}"/>
              </a:ext>
            </a:extLst>
          </p:cNvPr>
          <p:cNvSpPr>
            <a:spLocks noGrp="1"/>
          </p:cNvSpPr>
          <p:nvPr>
            <p:ph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1918A841-37A1-4190-BC9C-75B17DD8408E}"/>
              </a:ext>
            </a:extLst>
          </p:cNvPr>
          <p:cNvSpPr>
            <a:spLocks noGrp="1"/>
          </p:cNvSpPr>
          <p:nvPr>
            <p:ph type="sldNum" sz="quarter" idx="12"/>
          </p:nvPr>
        </p:nvSpPr>
        <p:spPr/>
        <p:txBody>
          <a:bodyPr/>
          <a:lstStyle/>
          <a:p>
            <a:fld id="{B7983B37-0404-47F7-93D7-8521EE87A4BB}" type="slidenum">
              <a:rPr lang="zh-TW" altLang="en-US" smtClean="0"/>
              <a:pPr/>
              <a:t>10</a:t>
            </a:fld>
            <a:endParaRPr lang="zh-TW" altLang="en-US"/>
          </a:p>
        </p:txBody>
      </p:sp>
      <p:pic>
        <p:nvPicPr>
          <p:cNvPr id="5" name="圖片 4">
            <a:extLst>
              <a:ext uri="{FF2B5EF4-FFF2-40B4-BE49-F238E27FC236}">
                <a16:creationId xmlns:a16="http://schemas.microsoft.com/office/drawing/2014/main" id="{73E98190-443B-4956-BC49-B6644F09728B}"/>
              </a:ext>
            </a:extLst>
          </p:cNvPr>
          <p:cNvPicPr>
            <a:picLocks noChangeAspect="1"/>
          </p:cNvPicPr>
          <p:nvPr/>
        </p:nvPicPr>
        <p:blipFill rotWithShape="1">
          <a:blip r:embed="rId2"/>
          <a:srcRect l="16742" t="21684" r="30454" b="8956"/>
          <a:stretch/>
        </p:blipFill>
        <p:spPr>
          <a:xfrm>
            <a:off x="1052822" y="1327008"/>
            <a:ext cx="7038356" cy="5200507"/>
          </a:xfrm>
          <a:prstGeom prst="rect">
            <a:avLst/>
          </a:prstGeom>
        </p:spPr>
      </p:pic>
    </p:spTree>
    <p:extLst>
      <p:ext uri="{BB962C8B-B14F-4D97-AF65-F5344CB8AC3E}">
        <p14:creationId xmlns:p14="http://schemas.microsoft.com/office/powerpoint/2010/main" val="346599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7D4BFB-E750-48A1-AE36-92504FE308A4}"/>
              </a:ext>
            </a:extLst>
          </p:cNvPr>
          <p:cNvSpPr>
            <a:spLocks noGrp="1"/>
          </p:cNvSpPr>
          <p:nvPr>
            <p:ph type="title"/>
          </p:nvPr>
        </p:nvSpPr>
        <p:spPr/>
        <p:txBody>
          <a:bodyPr anchor="t">
            <a:normAutofit/>
          </a:bodyPr>
          <a:lstStyle/>
          <a:p>
            <a:r>
              <a:rPr lang="en-US" altLang="zh-TW" sz="32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PPD six strategic research questions </a:t>
            </a:r>
            <a:endParaRPr lang="zh-TW" altLang="en-US" sz="32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640B4596-6076-4241-AE31-55D1570640F3}"/>
              </a:ext>
            </a:extLst>
          </p:cNvPr>
          <p:cNvSpPr>
            <a:spLocks noGrp="1"/>
          </p:cNvSpPr>
          <p:nvPr>
            <p:ph idx="1"/>
          </p:nvPr>
        </p:nvSpPr>
        <p:spPr>
          <a:xfrm>
            <a:off x="628650" y="1025236"/>
            <a:ext cx="7886700" cy="5151727"/>
          </a:xfrm>
        </p:spPr>
        <p:txBody>
          <a:bodyPr>
            <a:noAutofit/>
          </a:bodyPr>
          <a:lstStyle/>
          <a:p>
            <a:pPr>
              <a:lnSpc>
                <a:spcPct val="100000"/>
              </a:lnSpc>
              <a:spcBef>
                <a:spcPts val="0"/>
              </a:spcBef>
            </a:pPr>
            <a:r>
              <a:rPr lang="en-US" altLang="zh-TW"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long-term press disturbances and short-term pulse disturbances interact to alter ecosystem structure and function (H1)?</a:t>
            </a:r>
          </a:p>
          <a:p>
            <a:pPr>
              <a:lnSpc>
                <a:spcPct val="100000"/>
              </a:lnSpc>
              <a:spcBef>
                <a:spcPts val="0"/>
              </a:spcBef>
            </a:pPr>
            <a:r>
              <a:rPr lang="zh-TW" altLang="en-US"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長期的壓力干擾和短期衝擊干擾如何相互作用來改變生態系統的結構和功能 </a:t>
            </a:r>
            <a:r>
              <a:rPr lang="en-US" altLang="zh-TW"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(H1)</a:t>
            </a:r>
            <a:r>
              <a:rPr lang="zh-TW" altLang="en-US"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0"/>
              </a:spcBef>
            </a:pP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can biotic structure, including built structure, be both a cause and consequence of ecological fluxes of energy and matter (H2)?</a:t>
            </a:r>
          </a:p>
          <a:p>
            <a:pPr>
              <a:lnSpc>
                <a:spcPct val="100000"/>
              </a:lnSpc>
              <a:spcBef>
                <a:spcPts val="0"/>
              </a:spcBef>
            </a:pPr>
            <a:r>
              <a:rPr lang="zh-TW" altLang="en-US"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生物結構</a:t>
            </a: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包括建築結構</a:t>
            </a: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是能量和物質生態通量的起因和結果 </a:t>
            </a: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(H2)</a:t>
            </a:r>
            <a:r>
              <a:rPr lang="zh-TW" altLang="en-US"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spcBef>
                <a:spcPts val="0"/>
              </a:spcBef>
            </a:pPr>
            <a:r>
              <a:rPr lang="en-US" altLang="zh-TW"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altered ecosystem dynamics affect ecosystem services (H3)? </a:t>
            </a:r>
          </a:p>
          <a:p>
            <a:pPr>
              <a:lnSpc>
                <a:spcPct val="100000"/>
              </a:lnSpc>
              <a:spcBef>
                <a:spcPts val="0"/>
              </a:spcBef>
            </a:pPr>
            <a:r>
              <a:rPr lang="zh-TW" altLang="en-US"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變化的生態系統動態如何影響生態系統服務 </a:t>
            </a:r>
            <a:r>
              <a:rPr lang="en-US" altLang="zh-TW"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(H3)</a:t>
            </a:r>
            <a:r>
              <a:rPr lang="zh-TW" altLang="en-US"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0"/>
              </a:spcBef>
            </a:pP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changes in vital ecosystem services alter human outcomes (H4)?</a:t>
            </a:r>
          </a:p>
          <a:p>
            <a:pPr>
              <a:lnSpc>
                <a:spcPct val="100000"/>
              </a:lnSpc>
              <a:spcBef>
                <a:spcPts val="0"/>
              </a:spcBef>
            </a:pPr>
            <a:r>
              <a:rPr lang="zh-TW" altLang="en-US"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重要生態系統服務的變化如何改變人類的結果 </a:t>
            </a: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(H4)</a:t>
            </a:r>
            <a:r>
              <a:rPr lang="zh-TW" altLang="en-US"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spcBef>
                <a:spcPts val="0"/>
              </a:spcBef>
            </a:pPr>
            <a:r>
              <a:rPr lang="en-US" altLang="zh-TW"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changes in human perceptions and outcomes affect human </a:t>
            </a:r>
            <a:r>
              <a:rPr lang="en-US" altLang="zh-TW" sz="1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behaviours</a:t>
            </a:r>
            <a:r>
              <a:rPr lang="en-US" altLang="zh-TW"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institutions (H5)?</a:t>
            </a:r>
          </a:p>
          <a:p>
            <a:pPr>
              <a:lnSpc>
                <a:spcPct val="100000"/>
              </a:lnSpc>
              <a:spcBef>
                <a:spcPts val="0"/>
              </a:spcBef>
            </a:pPr>
            <a:r>
              <a:rPr lang="zh-TW" altLang="en-US"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人類觀念和結果的變化如何影響人類行為和制度 </a:t>
            </a:r>
            <a:r>
              <a:rPr lang="en-US" altLang="zh-TW"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(H5)</a:t>
            </a:r>
            <a:r>
              <a:rPr lang="zh-TW" altLang="en-US"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0"/>
              </a:spcBef>
            </a:pP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 human actions in </a:t>
            </a:r>
            <a:r>
              <a:rPr lang="en-US" altLang="zh-TW" sz="1800"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t>
            </a: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TW" sz="1800"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uence</a:t>
            </a: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frequency, magnitude or form of press and pulse disturbance regimes across ecosystems and what determines these actions (H6)?</a:t>
            </a:r>
          </a:p>
          <a:p>
            <a:pPr>
              <a:lnSpc>
                <a:spcPct val="100000"/>
              </a:lnSpc>
              <a:spcBef>
                <a:spcPts val="0"/>
              </a:spcBef>
            </a:pPr>
            <a:r>
              <a:rPr lang="zh-TW" altLang="en-US"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哪些人類行動在干擾系統的頻率、大小或形式的壓力和衝擊擾動制度和什麼決定這些行動 </a:t>
            </a:r>
            <a:r>
              <a:rPr lang="en-US" altLang="zh-TW"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(H6)</a:t>
            </a:r>
            <a:r>
              <a:rPr lang="zh-TW" altLang="en-US" sz="1800"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lnSpc>
                <a:spcPct val="100000"/>
              </a:lnSpc>
              <a:spcBef>
                <a:spcPts val="0"/>
              </a:spcBef>
            </a:pPr>
            <a:endParaRPr lang="en-US" altLang="zh-TW"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spcBef>
                <a:spcPts val="0"/>
              </a:spcBef>
            </a:pPr>
            <a:endParaRPr lang="en-US" altLang="zh-TW" sz="18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0"/>
              </a:spcBef>
            </a:pPr>
            <a:endParaRPr lang="zh-TW" alt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213D0FB-F34A-431A-87C2-2302A12730AC}"/>
              </a:ext>
            </a:extLst>
          </p:cNvPr>
          <p:cNvSpPr>
            <a:spLocks noGrp="1"/>
          </p:cNvSpPr>
          <p:nvPr>
            <p:ph type="sldNum" sz="quarter" idx="12"/>
          </p:nvPr>
        </p:nvSpPr>
        <p:spPr/>
        <p:txBody>
          <a:bodyPr/>
          <a:lstStyle/>
          <a:p>
            <a:fld id="{B7983B37-0404-47F7-93D7-8521EE87A4BB}" type="slidenum">
              <a:rPr lang="zh-TW" altLang="en-US" smtClean="0">
                <a:latin typeface="Times New Roman" panose="02020603050405020304" pitchFamily="18" charset="0"/>
                <a:cs typeface="Times New Roman" panose="02020603050405020304" pitchFamily="18" charset="0"/>
              </a:rPr>
              <a:pPr/>
              <a:t>11</a:t>
            </a:fld>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15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672DF6-05E2-434C-9A8C-F5D193544342}"/>
              </a:ext>
            </a:extLst>
          </p:cNvPr>
          <p:cNvSpPr>
            <a:spLocks noGrp="1"/>
          </p:cNvSpPr>
          <p:nvPr>
            <p:ph type="title"/>
          </p:nvPr>
        </p:nvSpPr>
        <p:spPr/>
        <p:txBody>
          <a:bodyPr>
            <a:normAutofit/>
          </a:bodyPr>
          <a:lstStyle/>
          <a:p>
            <a:r>
              <a:rPr lang="zh-TW" altLang="en-US" dirty="0"/>
              <a:t>巴爾的摩生態系研究第三階段</a:t>
            </a:r>
            <a:r>
              <a:rPr lang="en-US" altLang="zh-TW" dirty="0"/>
              <a:t>(BES III)</a:t>
            </a:r>
            <a:endParaRPr lang="zh-TW" altLang="en-US" dirty="0"/>
          </a:p>
        </p:txBody>
      </p:sp>
      <p:sp>
        <p:nvSpPr>
          <p:cNvPr id="3" name="內容版面配置區 2">
            <a:extLst>
              <a:ext uri="{FF2B5EF4-FFF2-40B4-BE49-F238E27FC236}">
                <a16:creationId xmlns:a16="http://schemas.microsoft.com/office/drawing/2014/main" id="{D5C96160-7932-4B8C-9CEB-9E3F34CDFA47}"/>
              </a:ext>
            </a:extLst>
          </p:cNvPr>
          <p:cNvSpPr>
            <a:spLocks noGrp="1"/>
          </p:cNvSpPr>
          <p:nvPr>
            <p:ph idx="1"/>
          </p:nvPr>
        </p:nvSpPr>
        <p:spPr/>
        <p:txBody>
          <a:bodyPr>
            <a:noAutofit/>
          </a:bodyPr>
          <a:lstStyle/>
          <a:p>
            <a:pPr>
              <a:spcBef>
                <a:spcPts val="0"/>
              </a:spcBef>
            </a:pPr>
            <a:r>
              <a:rPr lang="en-US" altLang="zh-TW" sz="2400" dirty="0"/>
              <a:t>2011</a:t>
            </a:r>
            <a:r>
              <a:rPr lang="zh-TW" altLang="en-US" sz="2400" dirty="0"/>
              <a:t>年始，進入第三階段，主要議題為「</a:t>
            </a:r>
            <a:r>
              <a:rPr lang="zh-TW" altLang="en-US" sz="2400" dirty="0">
                <a:solidFill>
                  <a:srgbClr val="FF0000"/>
                </a:solidFill>
              </a:rPr>
              <a:t>生物物理和社會適應性過程如何影響和反應巴爾的摩地區的永續發展強化政策？</a:t>
            </a:r>
            <a:r>
              <a:rPr lang="zh-TW" altLang="en-US" sz="2400" dirty="0"/>
              <a:t>」，以提出城市氣候變遷調適和永續發展的新見解。</a:t>
            </a:r>
            <a:endParaRPr lang="en-US" altLang="zh-TW" sz="2400" dirty="0"/>
          </a:p>
          <a:p>
            <a:pPr>
              <a:spcBef>
                <a:spcPts val="0"/>
              </a:spcBef>
            </a:pPr>
            <a:r>
              <a:rPr lang="zh-TW" altLang="en-US" sz="2400" dirty="0"/>
              <a:t>都市生態研究必須超越社會生態概念框架，採用</a:t>
            </a:r>
            <a:r>
              <a:rPr lang="zh-TW" altLang="en-US" sz="2400" dirty="0">
                <a:solidFill>
                  <a:srgbClr val="FF0000"/>
                </a:solidFill>
              </a:rPr>
              <a:t>社會</a:t>
            </a:r>
            <a:r>
              <a:rPr lang="en-US" altLang="zh-TW" sz="2400" dirty="0">
                <a:solidFill>
                  <a:srgbClr val="FF0000"/>
                </a:solidFill>
              </a:rPr>
              <a:t>-</a:t>
            </a:r>
            <a:r>
              <a:rPr lang="zh-TW" altLang="en-US" sz="2400" dirty="0">
                <a:solidFill>
                  <a:srgbClr val="FF0000"/>
                </a:solidFill>
              </a:rPr>
              <a:t>生態</a:t>
            </a:r>
            <a:r>
              <a:rPr lang="en-US" altLang="zh-TW" sz="2400" dirty="0">
                <a:solidFill>
                  <a:srgbClr val="FF0000"/>
                </a:solidFill>
              </a:rPr>
              <a:t>-</a:t>
            </a:r>
            <a:r>
              <a:rPr lang="zh-TW" altLang="en-US" sz="2400" dirty="0">
                <a:solidFill>
                  <a:srgbClr val="FF0000"/>
                </a:solidFill>
              </a:rPr>
              <a:t>技術系統</a:t>
            </a:r>
            <a:r>
              <a:rPr lang="en-US" altLang="zh-TW" sz="2400" dirty="0"/>
              <a:t>(social–ecological–technical systems, SETS)</a:t>
            </a:r>
            <a:r>
              <a:rPr lang="zh-TW" altLang="en-US" sz="2400" dirty="0"/>
              <a:t>架構</a:t>
            </a:r>
            <a:endParaRPr lang="en-US" altLang="zh-TW" sz="2400" dirty="0"/>
          </a:p>
          <a:p>
            <a:pPr>
              <a:spcBef>
                <a:spcPts val="0"/>
              </a:spcBef>
            </a:pPr>
            <a:r>
              <a:rPr lang="zh-TW" altLang="en-US" sz="2400" dirty="0"/>
              <a:t>在巴爾的摩，凡涉及綠化、路邊排水坑道安裝、衛生污水管道改善、街道清掃頻度的增加、空地植栽種植等計畫須融合許多學科和單位的觀點。將將生態學家、永續發展城市辦公室、公共工程部、交通工程師、社區活動家，以及社會環境相關非政府組織的努力結合起來，以改善雨水管理，減輕城市熱島效應、減少水污染和升溫、增強社區凝聚力，提升人類福祉。</a:t>
            </a:r>
          </a:p>
        </p:txBody>
      </p:sp>
    </p:spTree>
    <p:extLst>
      <p:ext uri="{BB962C8B-B14F-4D97-AF65-F5344CB8AC3E}">
        <p14:creationId xmlns:p14="http://schemas.microsoft.com/office/powerpoint/2010/main" val="165256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269109"/>
            <a:ext cx="8639408" cy="4319785"/>
          </a:xfrm>
        </p:spPr>
        <p:txBody>
          <a:bodyPr>
            <a:noAutofit/>
          </a:bodyPr>
          <a:lstStyle/>
          <a:p>
            <a:pPr>
              <a:buFont typeface="Wingdings" panose="05000000000000000000" pitchFamily="2" charset="2"/>
              <a:buChar char="l"/>
            </a:pPr>
            <a:r>
              <a:rPr lang="en-US" altLang="zh-TW" sz="1800" dirty="0"/>
              <a:t>"</a:t>
            </a:r>
            <a:r>
              <a:rPr lang="en-US" altLang="zh-TW" sz="1800" i="1" dirty="0">
                <a:solidFill>
                  <a:srgbClr val="FF0000"/>
                </a:solidFill>
              </a:rPr>
              <a:t>How do </a:t>
            </a:r>
            <a:r>
              <a:rPr lang="en-US" altLang="zh-TW" sz="1800" i="1" dirty="0" err="1">
                <a:solidFill>
                  <a:srgbClr val="FF0000"/>
                </a:solidFill>
              </a:rPr>
              <a:t>biogeophysical</a:t>
            </a:r>
            <a:r>
              <a:rPr lang="en-US" altLang="zh-TW" sz="1800" i="1" dirty="0">
                <a:solidFill>
                  <a:srgbClr val="FF0000"/>
                </a:solidFill>
              </a:rPr>
              <a:t> and social adaptive processes influence and respond to policies aimed at enhancing sustainability in the Baltimore region?</a:t>
            </a:r>
            <a:r>
              <a:rPr lang="en-US" altLang="zh-TW" sz="1800" dirty="0"/>
              <a:t>" </a:t>
            </a:r>
          </a:p>
          <a:p>
            <a:pPr>
              <a:buFont typeface="Wingdings" panose="05000000000000000000" pitchFamily="2" charset="2"/>
              <a:buChar char="l"/>
            </a:pPr>
            <a:r>
              <a:rPr lang="en-US" altLang="zh-TW" sz="1800" dirty="0">
                <a:solidFill>
                  <a:srgbClr val="FF0000"/>
                </a:solidFill>
              </a:rPr>
              <a:t>Climate change</a:t>
            </a:r>
            <a:r>
              <a:rPr lang="en-US" altLang="zh-TW" sz="1800" dirty="0"/>
              <a:t> </a:t>
            </a:r>
          </a:p>
          <a:p>
            <a:pPr>
              <a:buFont typeface="Wingdings" panose="05000000000000000000" pitchFamily="2" charset="2"/>
              <a:buChar char="l"/>
            </a:pPr>
            <a:r>
              <a:rPr lang="en-US" altLang="zh-TW" sz="1800" dirty="0">
                <a:solidFill>
                  <a:srgbClr val="FF0000"/>
                </a:solidFill>
              </a:rPr>
              <a:t>Adaptive processes </a:t>
            </a:r>
          </a:p>
          <a:p>
            <a:pPr>
              <a:buFont typeface="Wingdings" panose="05000000000000000000" pitchFamily="2" charset="2"/>
              <a:buChar char="l"/>
            </a:pPr>
            <a:r>
              <a:rPr lang="en-US" altLang="zh-TW" sz="1800" dirty="0"/>
              <a:t>Focusing on sustainability plans, policies, and actions suggests three, more specific research areas:</a:t>
            </a:r>
          </a:p>
          <a:p>
            <a:pPr>
              <a:buFont typeface="Wingdings" panose="05000000000000000000" pitchFamily="2" charset="2"/>
              <a:buChar char="Ø"/>
            </a:pPr>
            <a:r>
              <a:rPr lang="en-US" altLang="zh-TW" sz="2400" dirty="0"/>
              <a:t>1) </a:t>
            </a:r>
            <a:r>
              <a:rPr lang="zh-TW" altLang="en-US" sz="2400" dirty="0"/>
              <a:t>自我調整過程如何改變</a:t>
            </a:r>
            <a:r>
              <a:rPr lang="en-US" altLang="zh-TW" sz="2400" dirty="0"/>
              <a:t>, </a:t>
            </a:r>
            <a:r>
              <a:rPr lang="zh-TW" altLang="en-US" sz="2400" dirty="0"/>
              <a:t>作為一個整體或不同的部分</a:t>
            </a:r>
            <a:r>
              <a:rPr lang="en-US" altLang="zh-TW" sz="2400" dirty="0"/>
              <a:t>, </a:t>
            </a:r>
            <a:r>
              <a:rPr lang="zh-TW" altLang="en-US" sz="2400" dirty="0"/>
              <a:t>從一個大型城市的方式演變為永續的城市方法？ </a:t>
            </a:r>
            <a:endParaRPr lang="en-US" altLang="zh-TW" sz="2400" dirty="0"/>
          </a:p>
          <a:p>
            <a:pPr>
              <a:buFont typeface="Wingdings" panose="05000000000000000000" pitchFamily="2" charset="2"/>
              <a:buChar char="Ø"/>
            </a:pPr>
            <a:r>
              <a:rPr lang="en-US" altLang="zh-TW" sz="2400" dirty="0"/>
              <a:t>2) </a:t>
            </a:r>
            <a:r>
              <a:rPr lang="zh-TW" altLang="en-US" sz="2400" dirty="0"/>
              <a:t>針對永續性的現行和替代政策提出了哪些設想？ </a:t>
            </a:r>
            <a:endParaRPr lang="en-US" altLang="zh-TW" sz="2400" dirty="0"/>
          </a:p>
          <a:p>
            <a:pPr>
              <a:buFont typeface="Wingdings" panose="05000000000000000000" pitchFamily="2" charset="2"/>
              <a:buChar char="Ø"/>
            </a:pPr>
            <a:r>
              <a:rPr lang="en-US" altLang="zh-TW" sz="2400" dirty="0"/>
              <a:t>3) </a:t>
            </a:r>
            <a:r>
              <a:rPr lang="zh-TW" altLang="en-US" sz="2400" dirty="0"/>
              <a:t>資訊交流和教育如何改進自我調整過程？</a:t>
            </a:r>
          </a:p>
        </p:txBody>
      </p:sp>
      <p:sp>
        <p:nvSpPr>
          <p:cNvPr id="2" name="矩形 1">
            <a:extLst>
              <a:ext uri="{FF2B5EF4-FFF2-40B4-BE49-F238E27FC236}">
                <a16:creationId xmlns:a16="http://schemas.microsoft.com/office/drawing/2014/main" id="{F9389CB3-5527-4C30-A883-4480093F2747}"/>
              </a:ext>
            </a:extLst>
          </p:cNvPr>
          <p:cNvSpPr/>
          <p:nvPr/>
        </p:nvSpPr>
        <p:spPr>
          <a:xfrm>
            <a:off x="395536" y="332658"/>
            <a:ext cx="5929828" cy="646331"/>
          </a:xfrm>
          <a:prstGeom prst="rect">
            <a:avLst/>
          </a:prstGeom>
        </p:spPr>
        <p:txBody>
          <a:bodyPr wrap="none">
            <a:spAutoFit/>
          </a:bodyPr>
          <a:lstStyle/>
          <a:p>
            <a:r>
              <a:rPr lang="en-US" altLang="zh-TW" sz="3600" dirty="0">
                <a:solidFill>
                  <a:srgbClr val="0000CC"/>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The main question for BES III </a:t>
            </a:r>
            <a:endParaRPr lang="zh-TW" altLang="en-US" sz="3600" dirty="0">
              <a:solidFill>
                <a:srgbClr val="0000CC"/>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27337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CF0703-1934-4E05-804B-9776EA23D4E3}"/>
              </a:ext>
            </a:extLst>
          </p:cNvPr>
          <p:cNvSpPr>
            <a:spLocks noGrp="1"/>
          </p:cNvSpPr>
          <p:nvPr>
            <p:ph type="title"/>
          </p:nvPr>
        </p:nvSpPr>
        <p:spPr>
          <a:xfrm>
            <a:off x="179512" y="332656"/>
            <a:ext cx="8784976" cy="1143000"/>
          </a:xfrm>
        </p:spPr>
        <p:txBody>
          <a:bodyPr anchor="t">
            <a:normAutofit/>
          </a:bodyPr>
          <a:lstStyle/>
          <a:p>
            <a:r>
              <a:rPr lang="en-US" altLang="zh-TW" sz="1800" dirty="0">
                <a:latin typeface="Times New Roman" panose="02020603050405020304" pitchFamily="18" charset="0"/>
                <a:cs typeface="Times New Roman" panose="02020603050405020304" pitchFamily="18" charset="0"/>
              </a:rPr>
              <a:t>A conceptual diagram illustrating the relationships among biodiversity, ecosystem processes (or ecosystem functions), ecosystem services, and human well-being in an urban landscape.</a:t>
            </a:r>
            <a:endParaRPr lang="zh-TW" altLang="en-US" sz="1800"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0051AA7B-6BD1-44EB-9095-CFE58C05E8B1}"/>
              </a:ext>
            </a:extLst>
          </p:cNvPr>
          <p:cNvPicPr>
            <a:picLocks noChangeAspect="1"/>
          </p:cNvPicPr>
          <p:nvPr/>
        </p:nvPicPr>
        <p:blipFill>
          <a:blip r:embed="rId2"/>
          <a:stretch>
            <a:fillRect/>
          </a:stretch>
        </p:blipFill>
        <p:spPr>
          <a:xfrm>
            <a:off x="1811350" y="1173257"/>
            <a:ext cx="5521300" cy="5632908"/>
          </a:xfrm>
          <a:prstGeom prst="rect">
            <a:avLst/>
          </a:prstGeom>
        </p:spPr>
      </p:pic>
      <p:sp>
        <p:nvSpPr>
          <p:cNvPr id="5" name="矩形 4">
            <a:extLst>
              <a:ext uri="{FF2B5EF4-FFF2-40B4-BE49-F238E27FC236}">
                <a16:creationId xmlns:a16="http://schemas.microsoft.com/office/drawing/2014/main" id="{938A4931-946F-4E25-BB3D-D509BC61AD63}"/>
              </a:ext>
            </a:extLst>
          </p:cNvPr>
          <p:cNvSpPr/>
          <p:nvPr/>
        </p:nvSpPr>
        <p:spPr>
          <a:xfrm>
            <a:off x="107504" y="6392682"/>
            <a:ext cx="1605696" cy="307777"/>
          </a:xfrm>
          <a:prstGeom prst="rect">
            <a:avLst/>
          </a:prstGeom>
        </p:spPr>
        <p:txBody>
          <a:bodyPr wrap="none">
            <a:spAutoFit/>
          </a:bodyPr>
          <a:lstStyle/>
          <a:p>
            <a:r>
              <a:rPr lang="en-US" altLang="zh-TW" sz="1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TW" sz="1400"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Jianguo</a:t>
            </a:r>
            <a:r>
              <a:rPr lang="en-US" altLang="zh-TW" sz="1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Wu, 2014)</a:t>
            </a:r>
            <a:endParaRPr lang="zh-TW" altLang="en-US" sz="1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52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0C76F-A53C-4BD0-826B-BC5D698E4913}"/>
              </a:ext>
            </a:extLst>
          </p:cNvPr>
          <p:cNvSpPr>
            <a:spLocks noGrp="1"/>
          </p:cNvSpPr>
          <p:nvPr>
            <p:ph type="title"/>
          </p:nvPr>
        </p:nvSpPr>
        <p:spPr/>
        <p:txBody>
          <a:bodyPr anchor="t"/>
          <a:lstStyle/>
          <a:p>
            <a:r>
              <a:rPr lang="en-US" altLang="zh-TW" dirty="0">
                <a:latin typeface="Times New Roman" panose="02020603050405020304" pitchFamily="18" charset="0"/>
                <a:cs typeface="Times New Roman" panose="02020603050405020304" pitchFamily="18" charset="0"/>
              </a:rPr>
              <a:t>Ecology </a:t>
            </a:r>
            <a:r>
              <a:rPr lang="en-US" altLang="zh-TW" i="1" dirty="0">
                <a:latin typeface="Times New Roman" panose="02020603050405020304" pitchFamily="18" charset="0"/>
                <a:cs typeface="Times New Roman" panose="02020603050405020304" pitchFamily="18" charset="0"/>
              </a:rPr>
              <a:t>in</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of</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for </a:t>
            </a:r>
            <a:r>
              <a:rPr lang="en-US" altLang="zh-TW" dirty="0">
                <a:latin typeface="Times New Roman" panose="02020603050405020304" pitchFamily="18" charset="0"/>
                <a:cs typeface="Times New Roman" panose="02020603050405020304" pitchFamily="18" charset="0"/>
              </a:rPr>
              <a:t>cities</a:t>
            </a:r>
            <a:endParaRPr lang="zh-TW" altLang="en-US"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9BCC1D1A-2B42-49E3-A577-122032A1BDC1}"/>
              </a:ext>
            </a:extLst>
          </p:cNvPr>
          <p:cNvPicPr>
            <a:picLocks noChangeAspect="1"/>
          </p:cNvPicPr>
          <p:nvPr/>
        </p:nvPicPr>
        <p:blipFill rotWithShape="1">
          <a:blip r:embed="rId2"/>
          <a:srcRect l="32727" t="18827" r="33535" b="36756"/>
          <a:stretch/>
        </p:blipFill>
        <p:spPr>
          <a:xfrm>
            <a:off x="955963" y="1027909"/>
            <a:ext cx="7232074" cy="5355715"/>
          </a:xfrm>
          <a:prstGeom prst="rect">
            <a:avLst/>
          </a:prstGeom>
        </p:spPr>
      </p:pic>
      <p:sp>
        <p:nvSpPr>
          <p:cNvPr id="5" name="矩形 4">
            <a:extLst>
              <a:ext uri="{FF2B5EF4-FFF2-40B4-BE49-F238E27FC236}">
                <a16:creationId xmlns:a16="http://schemas.microsoft.com/office/drawing/2014/main" id="{D98DA323-6637-47A8-8824-C1E37994F82F}"/>
              </a:ext>
            </a:extLst>
          </p:cNvPr>
          <p:cNvSpPr/>
          <p:nvPr/>
        </p:nvSpPr>
        <p:spPr>
          <a:xfrm>
            <a:off x="-50800" y="6402094"/>
            <a:ext cx="6774873" cy="400110"/>
          </a:xfrm>
          <a:prstGeom prst="rect">
            <a:avLst/>
          </a:prstGeom>
        </p:spPr>
        <p:txBody>
          <a:bodyPr wrap="square">
            <a:spAutoFit/>
          </a:bodyPr>
          <a:lstStyle/>
          <a:p>
            <a:r>
              <a:rPr lang="en-US" altLang="zh-TW" sz="1000" dirty="0">
                <a:latin typeface="Times New Roman" panose="02020603050405020304" pitchFamily="18" charset="0"/>
                <a:cs typeface="Times New Roman" panose="02020603050405020304" pitchFamily="18" charset="0"/>
              </a:rPr>
              <a:t>Pickett, S. T. A., M. L. </a:t>
            </a:r>
            <a:r>
              <a:rPr lang="en-US" altLang="zh-TW" sz="1000" dirty="0" err="1">
                <a:latin typeface="Times New Roman" panose="02020603050405020304" pitchFamily="18" charset="0"/>
                <a:cs typeface="Times New Roman" panose="02020603050405020304" pitchFamily="18" charset="0"/>
              </a:rPr>
              <a:t>Cadenasso</a:t>
            </a:r>
            <a:r>
              <a:rPr lang="en-US" altLang="zh-TW" sz="1000" dirty="0">
                <a:latin typeface="Times New Roman" panose="02020603050405020304" pitchFamily="18" charset="0"/>
                <a:cs typeface="Times New Roman" panose="02020603050405020304" pitchFamily="18" charset="0"/>
              </a:rPr>
              <a:t>, D. L. Childers, M. J. McDonnell, and W. Zhou. 2016. Evolution and future of urban ecological science: ecology in, of, and for the city. Ecosystem Health and Sustainability 2(7):e01229. doi:10.1002/ehs2.1229</a:t>
            </a:r>
          </a:p>
        </p:txBody>
      </p:sp>
    </p:spTree>
    <p:extLst>
      <p:ext uri="{BB962C8B-B14F-4D97-AF65-F5344CB8AC3E}">
        <p14:creationId xmlns:p14="http://schemas.microsoft.com/office/powerpoint/2010/main" val="273641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cocitystandards.org/wp-content/uploads/2011/10/IEFS-standards-system.jpg">
            <a:extLst>
              <a:ext uri="{FF2B5EF4-FFF2-40B4-BE49-F238E27FC236}">
                <a16:creationId xmlns:a16="http://schemas.microsoft.com/office/drawing/2014/main" id="{5F666541-B51B-44E0-9710-B0173D143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802" y="2492898"/>
            <a:ext cx="6866396" cy="342815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2EA1AD5E-C1CF-4039-8D8A-C5C414592506}"/>
              </a:ext>
            </a:extLst>
          </p:cNvPr>
          <p:cNvSpPr/>
          <p:nvPr/>
        </p:nvSpPr>
        <p:spPr>
          <a:xfrm>
            <a:off x="0" y="6562187"/>
            <a:ext cx="4572000" cy="246221"/>
          </a:xfrm>
          <a:prstGeom prst="rect">
            <a:avLst/>
          </a:prstGeom>
        </p:spPr>
        <p:txBody>
          <a:bodyPr>
            <a:spAutoFit/>
          </a:bodyPr>
          <a:lstStyle/>
          <a:p>
            <a:r>
              <a:rPr lang="zh-TW" altLang="en-US" sz="1000" dirty="0">
                <a:solidFill>
                  <a:srgbClr val="0000CC"/>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http://www.ecocitystandards.org/ecocity/systems-urban-ecology/</a:t>
            </a:r>
          </a:p>
        </p:txBody>
      </p:sp>
      <p:sp>
        <p:nvSpPr>
          <p:cNvPr id="5" name="矩形 4">
            <a:extLst>
              <a:ext uri="{FF2B5EF4-FFF2-40B4-BE49-F238E27FC236}">
                <a16:creationId xmlns:a16="http://schemas.microsoft.com/office/drawing/2014/main" id="{2A123C01-9398-4907-A6D2-89CFCEC9BA6D}"/>
              </a:ext>
            </a:extLst>
          </p:cNvPr>
          <p:cNvSpPr/>
          <p:nvPr/>
        </p:nvSpPr>
        <p:spPr>
          <a:xfrm>
            <a:off x="323528" y="233517"/>
            <a:ext cx="8568952" cy="2308324"/>
          </a:xfrm>
          <a:prstGeom prst="rect">
            <a:avLst/>
          </a:prstGeom>
        </p:spPr>
        <p:txBody>
          <a:bodyPr wrap="square">
            <a:spAutoFit/>
          </a:bodyPr>
          <a:lstStyle/>
          <a:p>
            <a:r>
              <a:rPr lang="zh-TW" altLang="en-US"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都市生態   </a:t>
            </a:r>
            <a:r>
              <a:rPr lang="en-US" altLang="zh-TW"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Cities are urban ecosystems.</a:t>
            </a:r>
          </a:p>
          <a:p>
            <a:pPr marL="285750" indent="-285750">
              <a:buFont typeface="Wingdings" panose="05000000000000000000" pitchFamily="2" charset="2"/>
              <a:buChar char="Ø"/>
            </a:pPr>
            <a:r>
              <a:rPr lang="en-US" altLang="zh-TW"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Like natural ecosystems, they bring in energy and materials and process them through their components as they flow through the system. </a:t>
            </a:r>
          </a:p>
          <a:p>
            <a:pPr marL="285750" indent="-285750">
              <a:buFont typeface="Wingdings" panose="05000000000000000000" pitchFamily="2" charset="2"/>
              <a:buChar char="Ø"/>
            </a:pPr>
            <a:r>
              <a:rPr lang="en-US" altLang="zh-TW"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Urban ecosystems include concentrations of people and the built environment as well as the productive ecosystems generating the energy and matter required to sustain the whole.</a:t>
            </a:r>
          </a:p>
          <a:p>
            <a:pPr marL="285750" indent="-285750">
              <a:buFont typeface="Wingdings" panose="05000000000000000000" pitchFamily="2" charset="2"/>
              <a:buChar char="Ø"/>
            </a:pPr>
            <a:r>
              <a:rPr lang="en-US" altLang="zh-TW"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Only if the urban system is ecologically complete does it have a chance of becoming self-reliant and sustainable.</a:t>
            </a:r>
          </a:p>
        </p:txBody>
      </p:sp>
      <p:sp>
        <p:nvSpPr>
          <p:cNvPr id="2" name="標題 1">
            <a:extLst>
              <a:ext uri="{FF2B5EF4-FFF2-40B4-BE49-F238E27FC236}">
                <a16:creationId xmlns:a16="http://schemas.microsoft.com/office/drawing/2014/main" id="{ECC9CE5E-2872-4533-A04F-CDF9D431A839}"/>
              </a:ext>
            </a:extLst>
          </p:cNvPr>
          <p:cNvSpPr>
            <a:spLocks noGrp="1"/>
          </p:cNvSpPr>
          <p:nvPr>
            <p:ph type="title"/>
          </p:nvPr>
        </p:nvSpPr>
        <p:spPr>
          <a:xfrm>
            <a:off x="472492" y="5437193"/>
            <a:ext cx="8229600" cy="1143000"/>
          </a:xfrm>
        </p:spPr>
        <p:txBody>
          <a:bodyPr>
            <a:normAutofit/>
          </a:bodyPr>
          <a:lstStyle/>
          <a:p>
            <a:r>
              <a:rPr lang="en-US" altLang="zh-TW" sz="1800" dirty="0"/>
              <a:t>Urban Eco-System seen through the 15 dimensions of the IEFS</a:t>
            </a:r>
            <a:endParaRPr lang="zh-TW" altLang="en-US" sz="1800" dirty="0"/>
          </a:p>
        </p:txBody>
      </p:sp>
    </p:spTree>
    <p:extLst>
      <p:ext uri="{BB962C8B-B14F-4D97-AF65-F5344CB8AC3E}">
        <p14:creationId xmlns:p14="http://schemas.microsoft.com/office/powerpoint/2010/main" val="164225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Urban Long-Term Ecological Research</a:t>
            </a:r>
            <a:endParaRPr lang="zh-TW" altLang="en-US" sz="32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 LTER</a:t>
            </a:r>
            <a:r>
              <a:rPr lang="zh-TW" altLang="en-US" dirty="0">
                <a:effectLst>
                  <a:outerShdw blurRad="38100" dist="38100" dir="2700000" algn="tl">
                    <a:srgbClr val="000000">
                      <a:alpha val="43137"/>
                    </a:srgbClr>
                  </a:outerShdw>
                </a:effectLst>
                <a:latin typeface="Times New Roman" panose="02020603050405020304" pitchFamily="18" charset="0"/>
                <a:ea typeface="PMingLiU" panose="02020500000000000000" pitchFamily="18" charset="-120"/>
                <a:cs typeface="Times New Roman" panose="02020603050405020304" pitchFamily="18" charset="0"/>
              </a:rPr>
              <a:t>：</a:t>
            </a:r>
            <a:r>
              <a:rPr lang="en-US" altLang="zh-TW"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Central Arizona–Phoenix LTER</a:t>
            </a:r>
          </a:p>
          <a:p>
            <a:r>
              <a:rPr lang="en-US" altLang="zh-TW"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the services provided by dynamic urban ecosystems and their infrastructure affect human outcomes and behavior, and how do human actions affect patterns of urban ecosystem structure and function and, ultimately, urban sustainability and resilience?</a:t>
            </a:r>
            <a:endParaRPr lang="en-US" altLang="zh-TW"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TW"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BES</a:t>
            </a:r>
            <a:r>
              <a:rPr lang="zh-TW" altLang="en-US" dirty="0">
                <a:effectLst>
                  <a:outerShdw blurRad="38100" dist="38100" dir="2700000" algn="tl">
                    <a:srgbClr val="000000">
                      <a:alpha val="43137"/>
                    </a:srgbClr>
                  </a:outerShdw>
                </a:effectLst>
                <a:latin typeface="Times New Roman" panose="02020603050405020304" pitchFamily="18" charset="0"/>
                <a:ea typeface="PMingLiU" panose="02020500000000000000" pitchFamily="18" charset="-120"/>
                <a:cs typeface="Times New Roman" panose="02020603050405020304" pitchFamily="18" charset="0"/>
              </a:rPr>
              <a:t>：</a:t>
            </a:r>
            <a:r>
              <a:rPr lang="en-US" altLang="zh-TW"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Baltimore Ecosystem Study</a:t>
            </a:r>
            <a:endParaRPr lang="zh-TW"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B7983B37-0404-47F7-93D7-8521EE87A4BB}" type="slidenum">
              <a:rPr lang="zh-TW" altLang="en-US"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pPr/>
              <a:t>5</a:t>
            </a:fld>
            <a:endParaRPr lang="zh-TW" alt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64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000" dirty="0">
                <a:latin typeface="Times New Roman" panose="02020603050405020304" pitchFamily="18" charset="0"/>
                <a:cs typeface="Times New Roman" panose="02020603050405020304" pitchFamily="18" charset="0"/>
              </a:rPr>
              <a:t>Urban LTER</a:t>
            </a:r>
            <a:endParaRPr lang="zh-TW" altLang="en-US" sz="2000"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B7983B37-0404-47F7-93D7-8521EE87A4BB}" type="slidenum">
              <a:rPr lang="zh-TW" altLang="en-US" smtClean="0"/>
              <a:pPr/>
              <a:t>6</a:t>
            </a:fld>
            <a:endParaRPr lang="zh-TW" altLang="en-US"/>
          </a:p>
        </p:txBody>
      </p:sp>
      <p:pic>
        <p:nvPicPr>
          <p:cNvPr id="5" name="圖片 4"/>
          <p:cNvPicPr>
            <a:picLocks noChangeAspect="1"/>
          </p:cNvPicPr>
          <p:nvPr/>
        </p:nvPicPr>
        <p:blipFill>
          <a:blip r:embed="rId2"/>
          <a:stretch>
            <a:fillRect/>
          </a:stretch>
        </p:blipFill>
        <p:spPr>
          <a:xfrm>
            <a:off x="2315506" y="90171"/>
            <a:ext cx="6142694" cy="6699688"/>
          </a:xfrm>
          <a:prstGeom prst="rect">
            <a:avLst/>
          </a:prstGeom>
        </p:spPr>
      </p:pic>
      <p:pic>
        <p:nvPicPr>
          <p:cNvPr id="6" name="圖片 5"/>
          <p:cNvPicPr>
            <a:picLocks noChangeAspect="1"/>
          </p:cNvPicPr>
          <p:nvPr/>
        </p:nvPicPr>
        <p:blipFill>
          <a:blip r:embed="rId3"/>
          <a:stretch>
            <a:fillRect/>
          </a:stretch>
        </p:blipFill>
        <p:spPr>
          <a:xfrm>
            <a:off x="7017362" y="52899"/>
            <a:ext cx="2057400" cy="370332"/>
          </a:xfrm>
          <a:prstGeom prst="rect">
            <a:avLst/>
          </a:prstGeom>
        </p:spPr>
      </p:pic>
    </p:spTree>
    <p:extLst>
      <p:ext uri="{BB962C8B-B14F-4D97-AF65-F5344CB8AC3E}">
        <p14:creationId xmlns:p14="http://schemas.microsoft.com/office/powerpoint/2010/main" val="69274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Baltimore Ecosystem Study (BES) </a:t>
            </a:r>
            <a:br>
              <a:rPr lang="en-US" altLang="zh-TW"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zh-TW"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Human Ecological System (HES)</a:t>
            </a:r>
            <a:br>
              <a:rPr lang="en-US" altLang="zh-TW"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zh-TW"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Long-Term Social-Ecological Research (LTSER)</a:t>
            </a:r>
            <a:endParaRPr lang="zh-TW" alt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14DC0CE1-BE52-4127-8289-1F75CB7BE507}"/>
              </a:ext>
            </a:extLst>
          </p:cNvPr>
          <p:cNvPicPr>
            <a:picLocks noChangeAspect="1"/>
          </p:cNvPicPr>
          <p:nvPr/>
        </p:nvPicPr>
        <p:blipFill rotWithShape="1">
          <a:blip r:embed="rId2"/>
          <a:srcRect l="16743" t="25992" r="31363" b="6936"/>
          <a:stretch/>
        </p:blipFill>
        <p:spPr>
          <a:xfrm>
            <a:off x="1287318" y="1851720"/>
            <a:ext cx="6569364" cy="4775976"/>
          </a:xfrm>
          <a:prstGeom prst="rect">
            <a:avLst/>
          </a:prstGeom>
        </p:spPr>
      </p:pic>
    </p:spTree>
    <p:extLst>
      <p:ext uri="{BB962C8B-B14F-4D97-AF65-F5344CB8AC3E}">
        <p14:creationId xmlns:p14="http://schemas.microsoft.com/office/powerpoint/2010/main" val="313356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8000" y="665017"/>
            <a:ext cx="8137236" cy="5172365"/>
          </a:xfrm>
        </p:spPr>
        <p:txBody>
          <a:bodyPr>
            <a:normAutofit fontScale="92500"/>
          </a:bodyPr>
          <a:lstStyle/>
          <a:p>
            <a:r>
              <a:rPr lang="en-US" altLang="zh-TW" dirty="0">
                <a:latin typeface="Times New Roman" panose="02020603050405020304" pitchFamily="18" charset="0"/>
                <a:cs typeface="Times New Roman" panose="02020603050405020304" pitchFamily="18" charset="0"/>
              </a:rPr>
              <a:t>The original guiding questions for the Baltimore Ecosystem Study (BES) are </a:t>
            </a:r>
          </a:p>
          <a:p>
            <a:pPr>
              <a:buFont typeface="Wingdings" panose="05000000000000000000" pitchFamily="2" charset="2"/>
              <a:buChar char="Ø"/>
            </a:pPr>
            <a:r>
              <a:rPr lang="en-US" altLang="zh-TW" dirty="0">
                <a:solidFill>
                  <a:srgbClr val="FF0000"/>
                </a:solidFill>
                <a:latin typeface="Times New Roman" panose="02020603050405020304" pitchFamily="18" charset="0"/>
                <a:cs typeface="Times New Roman" panose="02020603050405020304" pitchFamily="18" charset="0"/>
              </a:rPr>
              <a:t>How is the system I am interested in put together and how does it change through time? </a:t>
            </a:r>
          </a:p>
          <a:p>
            <a:pPr>
              <a:buFont typeface="Wingdings" panose="05000000000000000000" pitchFamily="2" charset="2"/>
              <a:buChar char="Ø"/>
            </a:pPr>
            <a:r>
              <a:rPr lang="en-US" altLang="zh-TW" dirty="0">
                <a:solidFill>
                  <a:srgbClr val="FF0000"/>
                </a:solidFill>
                <a:latin typeface="Times New Roman" panose="02020603050405020304" pitchFamily="18" charset="0"/>
                <a:cs typeface="Times New Roman" panose="02020603050405020304" pitchFamily="18" charset="0"/>
              </a:rPr>
              <a:t>How does the system </a:t>
            </a:r>
            <a:r>
              <a:rPr lang="en-US" altLang="zh-TW"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interact </a:t>
            </a:r>
            <a:r>
              <a:rPr lang="en-US" altLang="zh-TW" dirty="0">
                <a:solidFill>
                  <a:srgbClr val="FF0000"/>
                </a:solidFill>
                <a:latin typeface="Times New Roman" panose="02020603050405020304" pitchFamily="18" charset="0"/>
                <a:cs typeface="Times New Roman" panose="02020603050405020304" pitchFamily="18" charset="0"/>
              </a:rPr>
              <a:t>with and influence </a:t>
            </a:r>
            <a:r>
              <a:rPr lang="en-US" altLang="zh-TW"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matter and energy flows</a:t>
            </a:r>
            <a:r>
              <a:rPr lang="en-US" altLang="zh-TW" dirty="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altLang="zh-TW" dirty="0">
                <a:solidFill>
                  <a:srgbClr val="FF0000"/>
                </a:solidFill>
                <a:latin typeface="Times New Roman" panose="02020603050405020304" pitchFamily="18" charset="0"/>
                <a:cs typeface="Times New Roman" panose="02020603050405020304" pitchFamily="18" charset="0"/>
              </a:rPr>
              <a:t>What </a:t>
            </a:r>
            <a:r>
              <a:rPr lang="en-US" altLang="zh-TW"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difference</a:t>
            </a:r>
            <a:r>
              <a:rPr lang="en-US" altLang="zh-TW" dirty="0">
                <a:solidFill>
                  <a:srgbClr val="FF0000"/>
                </a:solidFill>
                <a:latin typeface="Times New Roman" panose="02020603050405020304" pitchFamily="18" charset="0"/>
                <a:cs typeface="Times New Roman" panose="02020603050405020304" pitchFamily="18" charset="0"/>
              </a:rPr>
              <a:t> does this </a:t>
            </a:r>
            <a:r>
              <a:rPr lang="en-US" altLang="zh-TW"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knowledge</a:t>
            </a:r>
            <a:r>
              <a:rPr lang="en-US" altLang="zh-TW" dirty="0">
                <a:solidFill>
                  <a:srgbClr val="FF0000"/>
                </a:solidFill>
                <a:latin typeface="Times New Roman" panose="02020603050405020304" pitchFamily="18" charset="0"/>
                <a:cs typeface="Times New Roman" panose="02020603050405020304" pitchFamily="18" charset="0"/>
              </a:rPr>
              <a:t> make?</a:t>
            </a:r>
            <a:r>
              <a:rPr lang="en-US" altLang="zh-TW" dirty="0">
                <a:latin typeface="Times New Roman" panose="02020603050405020304" pitchFamily="18" charset="0"/>
                <a:cs typeface="Times New Roman" panose="02020603050405020304" pitchFamily="18" charset="0"/>
              </a:rPr>
              <a:t>  </a:t>
            </a:r>
          </a:p>
          <a:p>
            <a:r>
              <a:rPr lang="en-US" altLang="zh-TW" dirty="0">
                <a:latin typeface="Times New Roman" panose="02020603050405020304" pitchFamily="18" charset="0"/>
                <a:cs typeface="Times New Roman" panose="02020603050405020304" pitchFamily="18" charset="0"/>
              </a:rPr>
              <a:t>These questions have served us well over the first two phases of the Baltimore Ecosystem Study (1997-2010). </a:t>
            </a:r>
          </a:p>
          <a:p>
            <a:r>
              <a:rPr lang="en-US" altLang="zh-TW" dirty="0">
                <a:latin typeface="Times New Roman" panose="02020603050405020304" pitchFamily="18" charset="0"/>
                <a:cs typeface="Times New Roman" panose="02020603050405020304" pitchFamily="18" charset="0"/>
              </a:rPr>
              <a:t>So why are we adopting a new guiding question for the third phase of BES? Why </a:t>
            </a:r>
            <a:r>
              <a:rPr lang="en-US" altLang="zh-TW"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a:t>
            </a:r>
            <a:r>
              <a:rPr lang="en-US" altLang="zh-TW" dirty="0">
                <a:latin typeface="Times New Roman" panose="02020603050405020304" pitchFamily="18" charset="0"/>
                <a:cs typeface="Times New Roman" panose="02020603050405020304" pitchFamily="18" charset="0"/>
              </a:rPr>
              <a:t> a good thing? In fact, shouldn't a long-term study keep doing the same thing?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18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14036" y="655782"/>
            <a:ext cx="8645237" cy="5200073"/>
          </a:xfrm>
        </p:spPr>
        <p:txBody>
          <a:bodyPr>
            <a:noAutofit/>
          </a:bodyPr>
          <a:lstStyle/>
          <a:p>
            <a:r>
              <a:rPr lang="en-US" altLang="zh-TW" sz="2400" dirty="0">
                <a:latin typeface="Times New Roman" panose="02020603050405020304" pitchFamily="18" charset="0"/>
                <a:cs typeface="Times New Roman" panose="02020603050405020304" pitchFamily="18" charset="0"/>
              </a:rPr>
              <a:t>The main question for BES III is "</a:t>
            </a:r>
            <a:r>
              <a:rPr lang="en-US" altLang="zh-TW" sz="2400"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a:t>
            </a:r>
            <a:r>
              <a:rPr lang="en-US" altLang="zh-TW" sz="2400" i="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biogeophysical</a:t>
            </a:r>
            <a:r>
              <a:rPr lang="en-US" altLang="zh-TW" sz="2400"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social adaptive processes influence and respond to policies aimed at enhancing sustainability in the Baltimore region</a:t>
            </a:r>
            <a:r>
              <a:rPr lang="en-US" altLang="zh-TW" sz="2400" i="1"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l"/>
            </a:pPr>
            <a:r>
              <a:rPr lang="en-US" altLang="zh-TW"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Climate change</a:t>
            </a:r>
            <a:r>
              <a:rPr lang="en-US" altLang="zh-TW"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l"/>
            </a:pPr>
            <a:r>
              <a:rPr lang="en-US" altLang="zh-TW" sz="2400" dirty="0">
                <a:solidFill>
                  <a:srgbClr val="FF0000"/>
                </a:solidFill>
                <a:latin typeface="Times New Roman" panose="02020603050405020304" pitchFamily="18" charset="0"/>
                <a:cs typeface="Times New Roman" panose="02020603050405020304" pitchFamily="18" charset="0"/>
              </a:rPr>
              <a:t>Adaptive processes </a:t>
            </a:r>
          </a:p>
          <a:p>
            <a:pPr>
              <a:buFont typeface="Wingdings" panose="05000000000000000000" pitchFamily="2" charset="2"/>
              <a:buChar char="l"/>
            </a:pPr>
            <a:r>
              <a:rPr lang="en-US" altLang="zh-TW" sz="2400" dirty="0">
                <a:latin typeface="Times New Roman" panose="02020603050405020304" pitchFamily="18" charset="0"/>
                <a:cs typeface="Times New Roman" panose="02020603050405020304" pitchFamily="18" charset="0"/>
              </a:rPr>
              <a:t> Focusing on sustainability plans, policies, and actions suggests three, more specific research areas:</a:t>
            </a:r>
          </a:p>
          <a:p>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How do adaptive processes change as the metropolis as a whole or different segments within it evolve from a sanitary city approach to a sustainable city approach?</a:t>
            </a:r>
          </a:p>
          <a:p>
            <a:r>
              <a:rPr lang="en-US" altLang="zh-TW"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What scenarios do current and alternative policies aimed at sustainability suggest?</a:t>
            </a:r>
          </a:p>
          <a:p>
            <a:r>
              <a:rPr lang="en-US" altLang="zh-TW"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How can information exchange and education improve adaptive processes?</a:t>
            </a:r>
            <a:endParaRPr lang="zh-TW" altLang="en-US"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040063"/>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843</Words>
  <Application>Microsoft Office PowerPoint</Application>
  <PresentationFormat>如螢幕大小 (4:3)</PresentationFormat>
  <Paragraphs>61</Paragraphs>
  <Slides>13</Slides>
  <Notes>0</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13</vt:i4>
      </vt:variant>
    </vt:vector>
  </HeadingPairs>
  <TitlesOfParts>
    <vt:vector size="20" baseType="lpstr">
      <vt:lpstr>Arial</vt:lpstr>
      <vt:lpstr>Calibri</vt:lpstr>
      <vt:lpstr>Calibri Light</vt:lpstr>
      <vt:lpstr>Times New Roman</vt:lpstr>
      <vt:lpstr>Wingdings</vt:lpstr>
      <vt:lpstr>1_Office 佈景主題</vt:lpstr>
      <vt:lpstr>Office 佈景主題</vt:lpstr>
      <vt:lpstr>PowerPoint 簡報</vt:lpstr>
      <vt:lpstr>A conceptual diagram illustrating the relationships among biodiversity, ecosystem processes (or ecosystem functions), ecosystem services, and human well-being in an urban landscape.</vt:lpstr>
      <vt:lpstr>Ecology in, of,  for cities</vt:lpstr>
      <vt:lpstr>Urban Eco-System seen through the 15 dimensions of the IEFS</vt:lpstr>
      <vt:lpstr>Urban Long-Term Ecological Research</vt:lpstr>
      <vt:lpstr>Urban LTER</vt:lpstr>
      <vt:lpstr>the Baltimore Ecosystem Study (BES)  Human Ecological System (HES) Long-Term Social-Ecological Research (LTSER)</vt:lpstr>
      <vt:lpstr>PowerPoint 簡報</vt:lpstr>
      <vt:lpstr>PowerPoint 簡報</vt:lpstr>
      <vt:lpstr>Press–pulse dynamics framework (PPD)</vt:lpstr>
      <vt:lpstr>PPD six strategic research questions </vt:lpstr>
      <vt:lpstr>巴爾的摩生態系研究第三階段(BES III)</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邱祈榮</dc:creator>
  <cp:lastModifiedBy>邱邱</cp:lastModifiedBy>
  <cp:revision>7</cp:revision>
  <dcterms:created xsi:type="dcterms:W3CDTF">2017-06-14T23:31:44Z</dcterms:created>
  <dcterms:modified xsi:type="dcterms:W3CDTF">2019-06-09T05:48:50Z</dcterms:modified>
</cp:coreProperties>
</file>